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7"/>
  </p:notesMasterIdLst>
  <p:sldIdLst>
    <p:sldId id="256" r:id="rId2"/>
    <p:sldId id="262" r:id="rId3"/>
    <p:sldId id="258" r:id="rId4"/>
    <p:sldId id="259" r:id="rId5"/>
    <p:sldId id="260" r:id="rId6"/>
    <p:sldId id="263" r:id="rId7"/>
    <p:sldId id="264" r:id="rId8"/>
    <p:sldId id="265" r:id="rId9"/>
    <p:sldId id="267" r:id="rId10"/>
    <p:sldId id="257" r:id="rId11"/>
    <p:sldId id="268" r:id="rId12"/>
    <p:sldId id="261" r:id="rId13"/>
    <p:sldId id="269" r:id="rId14"/>
    <p:sldId id="303" r:id="rId15"/>
    <p:sldId id="304" r:id="rId16"/>
    <p:sldId id="270" r:id="rId17"/>
    <p:sldId id="280" r:id="rId18"/>
    <p:sldId id="299" r:id="rId19"/>
    <p:sldId id="282" r:id="rId20"/>
    <p:sldId id="279" r:id="rId21"/>
    <p:sldId id="276" r:id="rId22"/>
    <p:sldId id="295" r:id="rId23"/>
    <p:sldId id="284" r:id="rId24"/>
    <p:sldId id="275" r:id="rId25"/>
    <p:sldId id="300" r:id="rId26"/>
    <p:sldId id="271" r:id="rId27"/>
    <p:sldId id="301" r:id="rId28"/>
    <p:sldId id="272" r:id="rId29"/>
    <p:sldId id="278" r:id="rId30"/>
    <p:sldId id="273" r:id="rId31"/>
    <p:sldId id="274" r:id="rId32"/>
    <p:sldId id="283" r:id="rId33"/>
    <p:sldId id="285" r:id="rId34"/>
    <p:sldId id="286" r:id="rId35"/>
    <p:sldId id="288" r:id="rId36"/>
    <p:sldId id="293" r:id="rId37"/>
    <p:sldId id="287" r:id="rId38"/>
    <p:sldId id="289" r:id="rId39"/>
    <p:sldId id="292" r:id="rId40"/>
    <p:sldId id="290" r:id="rId41"/>
    <p:sldId id="291" r:id="rId42"/>
    <p:sldId id="296" r:id="rId43"/>
    <p:sldId id="297" r:id="rId44"/>
    <p:sldId id="298" r:id="rId45"/>
    <p:sldId id="294" r:id="rId4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4" d="100"/>
          <a:sy n="104" d="100"/>
        </p:scale>
        <p:origin x="-174"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4301918-6646-4C18-9F32-F203CC064DA4}" type="datetimeFigureOut">
              <a:rPr lang="en-US" smtClean="0"/>
              <a:pPr/>
              <a:t>10/25/2012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7F4B05C-6113-4F62-B523-8DA490B70A59}"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829AFE0B-4ADA-457E-BCC3-E296CF0BE8D7}" type="slidenum">
              <a:rPr lang="en-US" smtClean="0"/>
              <a:pPr/>
              <a:t>7</a:t>
            </a:fld>
            <a:endParaRPr lang="en-US" smtClean="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27F2168E-731F-4F1A-B162-A170DCBF625C}" type="slidenum">
              <a:rPr lang="en-US" smtClean="0"/>
              <a:pPr/>
              <a:t>41</a:t>
            </a:fld>
            <a:endParaRPr lang="en-US" smtClean="0"/>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C65CF7DD-9B26-4D96-9307-3D98D53F71CE}" type="slidenum">
              <a:rPr lang="en-US" smtClean="0"/>
              <a:pPr/>
              <a:t>42</a:t>
            </a:fld>
            <a:endParaRPr lang="en-US" smtClean="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153E5295-3DEA-4D49-8C5A-4C7EA3CB7E0C}" type="slidenum">
              <a:rPr lang="en-US" smtClean="0"/>
              <a:pPr/>
              <a:t>43</a:t>
            </a:fld>
            <a:endParaRPr lang="en-US" smtClean="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21C95090-A312-4CDE-987D-82E77AF403DE}" type="slidenum">
              <a:rPr lang="en-US" smtClean="0"/>
              <a:pPr/>
              <a:t>44</a:t>
            </a:fld>
            <a:endParaRPr lang="en-US" smtClean="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C0B2D922-DD07-469B-9DFF-7632F6000D07}" type="slidenum">
              <a:rPr lang="en-US" smtClean="0"/>
              <a:pPr/>
              <a:t>8</a:t>
            </a:fld>
            <a:endParaRPr lang="en-US" smtClean="0"/>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CFC8E23C-523F-4CB7-B0AB-8AC75F431A6D}" type="slidenum">
              <a:rPr lang="en-US" smtClean="0"/>
              <a:pPr/>
              <a:t>9</a:t>
            </a:fld>
            <a:endParaRPr lang="en-US" smtClean="0"/>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3A0A0A16-4706-4848-ABD4-1D61FD133C04}" type="slidenum">
              <a:rPr lang="en-US" smtClean="0"/>
              <a:pPr/>
              <a:t>11</a:t>
            </a:fld>
            <a:endParaRPr lang="en-US" smtClean="0"/>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1E03B5D8-6B9E-42DD-B0C6-994A22D08F12}" type="slidenum">
              <a:rPr lang="en-US" smtClean="0"/>
              <a:pPr/>
              <a:t>20</a:t>
            </a:fld>
            <a:endParaRPr lang="en-US"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7233CD59-08E8-41C7-83F5-DB6CD2690E0E}" type="slidenum">
              <a:rPr lang="en-US" smtClean="0"/>
              <a:pPr/>
              <a:t>23</a:t>
            </a:fld>
            <a:endParaRPr lang="en-US" smtClean="0"/>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F8F92341-52B8-4173-B4A8-50A59C286859}" type="slidenum">
              <a:rPr lang="en-US" smtClean="0"/>
              <a:pPr/>
              <a:t>29</a:t>
            </a:fld>
            <a:endParaRPr lang="en-US" smtClean="0"/>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4889B0CB-A47F-4A2E-9E66-4FE88B276F79}" type="slidenum">
              <a:rPr lang="en-US" smtClean="0"/>
              <a:pPr/>
              <a:t>32</a:t>
            </a:fld>
            <a:endParaRPr lang="en-US" smtClean="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07006ACE-4EAB-4576-81AB-992B5EC9932F}" type="slidenum">
              <a:rPr lang="en-US" smtClean="0"/>
              <a:pPr/>
              <a:t>33</a:t>
            </a:fld>
            <a:endParaRPr lang="en-US" smtClean="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 name="Group 2"/>
          <p:cNvGrpSpPr>
            <a:grpSpLocks/>
          </p:cNvGrpSpPr>
          <p:nvPr/>
        </p:nvGrpSpPr>
        <p:grpSpPr bwMode="auto">
          <a:xfrm>
            <a:off x="377825" y="1676400"/>
            <a:ext cx="8389938" cy="4421188"/>
            <a:chOff x="238" y="1056"/>
            <a:chExt cx="5285" cy="2785"/>
          </a:xfrm>
        </p:grpSpPr>
        <p:grpSp>
          <p:nvGrpSpPr>
            <p:cNvPr id="3" name="Group 3"/>
            <p:cNvGrpSpPr>
              <a:grpSpLocks/>
            </p:cNvGrpSpPr>
            <p:nvPr/>
          </p:nvGrpSpPr>
          <p:grpSpPr bwMode="auto">
            <a:xfrm>
              <a:off x="238" y="1056"/>
              <a:ext cx="5285" cy="1393"/>
              <a:chOff x="238" y="1056"/>
              <a:chExt cx="5285" cy="1393"/>
            </a:xfrm>
          </p:grpSpPr>
          <p:sp>
            <p:nvSpPr>
              <p:cNvPr id="3076" name="Rectangle 4"/>
              <p:cNvSpPr>
                <a:spLocks noChangeArrowheads="1"/>
              </p:cNvSpPr>
              <p:nvPr/>
            </p:nvSpPr>
            <p:spPr bwMode="auto">
              <a:xfrm>
                <a:off x="243" y="1057"/>
                <a:ext cx="5272" cy="1391"/>
              </a:xfrm>
              <a:prstGeom prst="rect">
                <a:avLst/>
              </a:prstGeom>
              <a:solidFill>
                <a:srgbClr val="EAEAEA">
                  <a:alpha val="50000"/>
                </a:srgbClr>
              </a:solidFill>
              <a:ln w="9525">
                <a:noFill/>
                <a:miter lim="800000"/>
                <a:headEnd/>
                <a:tailEnd/>
              </a:ln>
              <a:effectLst/>
            </p:spPr>
            <p:txBody>
              <a:bodyPr wrap="none" anchor="ctr"/>
              <a:lstStyle/>
              <a:p>
                <a:endParaRPr lang="en-US"/>
              </a:p>
            </p:txBody>
          </p:sp>
          <p:sp>
            <p:nvSpPr>
              <p:cNvPr id="3077" name="Freeform 5"/>
              <p:cNvSpPr>
                <a:spLocks/>
              </p:cNvSpPr>
              <p:nvPr/>
            </p:nvSpPr>
            <p:spPr bwMode="auto">
              <a:xfrm>
                <a:off x="238" y="1056"/>
                <a:ext cx="5273" cy="1393"/>
              </a:xfrm>
              <a:custGeom>
                <a:avLst/>
                <a:gdLst/>
                <a:ahLst/>
                <a:cxnLst>
                  <a:cxn ang="0">
                    <a:pos x="5272" y="0"/>
                  </a:cxn>
                  <a:cxn ang="0">
                    <a:pos x="0" y="0"/>
                  </a:cxn>
                  <a:cxn ang="0">
                    <a:pos x="0" y="1392"/>
                  </a:cxn>
                </a:cxnLst>
                <a:rect l="0" t="0" r="r" b="b"/>
                <a:pathLst>
                  <a:path w="5273" h="1393">
                    <a:moveTo>
                      <a:pt x="5272" y="0"/>
                    </a:moveTo>
                    <a:lnTo>
                      <a:pt x="0" y="0"/>
                    </a:lnTo>
                    <a:lnTo>
                      <a:pt x="0" y="1392"/>
                    </a:lnTo>
                  </a:path>
                </a:pathLst>
              </a:custGeom>
              <a:noFill/>
              <a:ln w="12700" cap="rnd" cmpd="sng">
                <a:solidFill>
                  <a:srgbClr val="B2B2B2"/>
                </a:solidFill>
                <a:prstDash val="solid"/>
                <a:round/>
                <a:headEnd type="none" w="sm" len="sm"/>
                <a:tailEnd type="none" w="sm" len="sm"/>
              </a:ln>
              <a:effectLst/>
            </p:spPr>
            <p:txBody>
              <a:bodyPr/>
              <a:lstStyle/>
              <a:p>
                <a:endParaRPr lang="en-US"/>
              </a:p>
            </p:txBody>
          </p:sp>
          <p:sp>
            <p:nvSpPr>
              <p:cNvPr id="3078" name="Freeform 6"/>
              <p:cNvSpPr>
                <a:spLocks/>
              </p:cNvSpPr>
              <p:nvPr/>
            </p:nvSpPr>
            <p:spPr bwMode="auto">
              <a:xfrm>
                <a:off x="250" y="1056"/>
                <a:ext cx="5273" cy="1393"/>
              </a:xfrm>
              <a:custGeom>
                <a:avLst/>
                <a:gdLst/>
                <a:ahLst/>
                <a:cxnLst>
                  <a:cxn ang="0">
                    <a:pos x="5272" y="0"/>
                  </a:cxn>
                  <a:cxn ang="0">
                    <a:pos x="5272" y="1392"/>
                  </a:cxn>
                  <a:cxn ang="0">
                    <a:pos x="0" y="1392"/>
                  </a:cxn>
                </a:cxnLst>
                <a:rect l="0" t="0" r="r" b="b"/>
                <a:pathLst>
                  <a:path w="5273" h="1393">
                    <a:moveTo>
                      <a:pt x="5272" y="0"/>
                    </a:moveTo>
                    <a:lnTo>
                      <a:pt x="5272" y="1392"/>
                    </a:lnTo>
                    <a:lnTo>
                      <a:pt x="0" y="1392"/>
                    </a:lnTo>
                  </a:path>
                </a:pathLst>
              </a:custGeom>
              <a:noFill/>
              <a:ln w="12700" cap="rnd" cmpd="sng">
                <a:solidFill>
                  <a:srgbClr val="FFFFFF"/>
                </a:solidFill>
                <a:prstDash val="solid"/>
                <a:round/>
                <a:headEnd type="none" w="sm" len="sm"/>
                <a:tailEnd type="none" w="sm" len="sm"/>
              </a:ln>
              <a:effectLst/>
            </p:spPr>
            <p:txBody>
              <a:bodyPr/>
              <a:lstStyle/>
              <a:p>
                <a:endParaRPr lang="en-US"/>
              </a:p>
            </p:txBody>
          </p:sp>
        </p:grpSp>
        <p:grpSp>
          <p:nvGrpSpPr>
            <p:cNvPr id="4" name="Group 7"/>
            <p:cNvGrpSpPr>
              <a:grpSpLocks/>
            </p:cNvGrpSpPr>
            <p:nvPr/>
          </p:nvGrpSpPr>
          <p:grpSpPr bwMode="auto">
            <a:xfrm>
              <a:off x="240" y="3744"/>
              <a:ext cx="5281" cy="97"/>
              <a:chOff x="240" y="3744"/>
              <a:chExt cx="5281" cy="97"/>
            </a:xfrm>
          </p:grpSpPr>
          <p:sp>
            <p:nvSpPr>
              <p:cNvPr id="3080" name="Rectangle 8"/>
              <p:cNvSpPr>
                <a:spLocks noChangeArrowheads="1"/>
              </p:cNvSpPr>
              <p:nvPr/>
            </p:nvSpPr>
            <p:spPr bwMode="auto">
              <a:xfrm>
                <a:off x="240" y="3744"/>
                <a:ext cx="5280" cy="96"/>
              </a:xfrm>
              <a:prstGeom prst="rect">
                <a:avLst/>
              </a:prstGeom>
              <a:solidFill>
                <a:srgbClr val="EAEAEA">
                  <a:alpha val="50000"/>
                </a:srgbClr>
              </a:solidFill>
              <a:ln w="9525">
                <a:noFill/>
                <a:miter lim="800000"/>
                <a:headEnd/>
                <a:tailEnd/>
              </a:ln>
              <a:effectLst/>
            </p:spPr>
            <p:txBody>
              <a:bodyPr wrap="none" anchor="ctr"/>
              <a:lstStyle/>
              <a:p>
                <a:endParaRPr lang="en-US"/>
              </a:p>
            </p:txBody>
          </p:sp>
          <p:sp>
            <p:nvSpPr>
              <p:cNvPr id="3081" name="Freeform 9"/>
              <p:cNvSpPr>
                <a:spLocks/>
              </p:cNvSpPr>
              <p:nvPr/>
            </p:nvSpPr>
            <p:spPr bwMode="auto">
              <a:xfrm>
                <a:off x="240" y="3744"/>
                <a:ext cx="5281" cy="97"/>
              </a:xfrm>
              <a:custGeom>
                <a:avLst/>
                <a:gdLst/>
                <a:ahLst/>
                <a:cxnLst>
                  <a:cxn ang="0">
                    <a:pos x="5280" y="0"/>
                  </a:cxn>
                  <a:cxn ang="0">
                    <a:pos x="0" y="0"/>
                  </a:cxn>
                  <a:cxn ang="0">
                    <a:pos x="0" y="96"/>
                  </a:cxn>
                </a:cxnLst>
                <a:rect l="0" t="0" r="r" b="b"/>
                <a:pathLst>
                  <a:path w="5281" h="97">
                    <a:moveTo>
                      <a:pt x="5280" y="0"/>
                    </a:moveTo>
                    <a:lnTo>
                      <a:pt x="0" y="0"/>
                    </a:lnTo>
                    <a:lnTo>
                      <a:pt x="0" y="96"/>
                    </a:lnTo>
                  </a:path>
                </a:pathLst>
              </a:custGeom>
              <a:noFill/>
              <a:ln w="12700" cap="rnd" cmpd="sng">
                <a:solidFill>
                  <a:srgbClr val="B2B2B2"/>
                </a:solidFill>
                <a:prstDash val="solid"/>
                <a:round/>
                <a:headEnd type="none" w="sm" len="sm"/>
                <a:tailEnd type="none" w="sm" len="sm"/>
              </a:ln>
              <a:effectLst/>
            </p:spPr>
            <p:txBody>
              <a:bodyPr/>
              <a:lstStyle/>
              <a:p>
                <a:endParaRPr lang="en-US"/>
              </a:p>
            </p:txBody>
          </p:sp>
          <p:sp>
            <p:nvSpPr>
              <p:cNvPr id="3082" name="Freeform 10"/>
              <p:cNvSpPr>
                <a:spLocks/>
              </p:cNvSpPr>
              <p:nvPr/>
            </p:nvSpPr>
            <p:spPr bwMode="auto">
              <a:xfrm>
                <a:off x="240" y="3744"/>
                <a:ext cx="5281" cy="97"/>
              </a:xfrm>
              <a:custGeom>
                <a:avLst/>
                <a:gdLst/>
                <a:ahLst/>
                <a:cxnLst>
                  <a:cxn ang="0">
                    <a:pos x="5280" y="0"/>
                  </a:cxn>
                  <a:cxn ang="0">
                    <a:pos x="5280" y="96"/>
                  </a:cxn>
                  <a:cxn ang="0">
                    <a:pos x="0" y="96"/>
                  </a:cxn>
                </a:cxnLst>
                <a:rect l="0" t="0" r="r" b="b"/>
                <a:pathLst>
                  <a:path w="5281" h="97">
                    <a:moveTo>
                      <a:pt x="5280" y="0"/>
                    </a:moveTo>
                    <a:lnTo>
                      <a:pt x="5280" y="96"/>
                    </a:lnTo>
                    <a:lnTo>
                      <a:pt x="0" y="96"/>
                    </a:lnTo>
                  </a:path>
                </a:pathLst>
              </a:custGeom>
              <a:noFill/>
              <a:ln w="12700" cap="rnd" cmpd="sng">
                <a:solidFill>
                  <a:srgbClr val="FFFFFF"/>
                </a:solidFill>
                <a:prstDash val="solid"/>
                <a:round/>
                <a:headEnd type="none" w="sm" len="sm"/>
                <a:tailEnd type="none" w="sm" len="sm"/>
              </a:ln>
              <a:effectLst/>
            </p:spPr>
            <p:txBody>
              <a:bodyPr/>
              <a:lstStyle/>
              <a:p>
                <a:endParaRPr lang="en-US"/>
              </a:p>
            </p:txBody>
          </p:sp>
        </p:grpSp>
        <p:grpSp>
          <p:nvGrpSpPr>
            <p:cNvPr id="5" name="Group 11"/>
            <p:cNvGrpSpPr>
              <a:grpSpLocks/>
            </p:cNvGrpSpPr>
            <p:nvPr/>
          </p:nvGrpSpPr>
          <p:grpSpPr bwMode="auto">
            <a:xfrm>
              <a:off x="338" y="1200"/>
              <a:ext cx="97" cy="1104"/>
              <a:chOff x="338" y="1200"/>
              <a:chExt cx="97" cy="1104"/>
            </a:xfrm>
          </p:grpSpPr>
          <p:sp useBgFill="1">
            <p:nvSpPr>
              <p:cNvPr id="3084" name="Rectangle 12"/>
              <p:cNvSpPr>
                <a:spLocks noChangeArrowheads="1"/>
              </p:cNvSpPr>
              <p:nvPr/>
            </p:nvSpPr>
            <p:spPr bwMode="auto">
              <a:xfrm>
                <a:off x="338" y="1201"/>
                <a:ext cx="96" cy="1103"/>
              </a:xfrm>
              <a:prstGeom prst="rect">
                <a:avLst/>
              </a:prstGeom>
              <a:ln w="9525">
                <a:noFill/>
                <a:miter lim="800000"/>
                <a:headEnd/>
                <a:tailEnd/>
              </a:ln>
              <a:effectLst/>
            </p:spPr>
            <p:txBody>
              <a:bodyPr wrap="none" anchor="ctr"/>
              <a:lstStyle/>
              <a:p>
                <a:endParaRPr lang="en-US"/>
              </a:p>
            </p:txBody>
          </p:sp>
          <p:sp>
            <p:nvSpPr>
              <p:cNvPr id="3085" name="Freeform 13"/>
              <p:cNvSpPr>
                <a:spLocks/>
              </p:cNvSpPr>
              <p:nvPr/>
            </p:nvSpPr>
            <p:spPr bwMode="auto">
              <a:xfrm>
                <a:off x="338" y="1200"/>
                <a:ext cx="97" cy="1104"/>
              </a:xfrm>
              <a:custGeom>
                <a:avLst/>
                <a:gdLst/>
                <a:ahLst/>
                <a:cxnLst>
                  <a:cxn ang="0">
                    <a:pos x="0" y="1103"/>
                  </a:cxn>
                  <a:cxn ang="0">
                    <a:pos x="96" y="1103"/>
                  </a:cxn>
                  <a:cxn ang="0">
                    <a:pos x="96" y="0"/>
                  </a:cxn>
                </a:cxnLst>
                <a:rect l="0" t="0" r="r" b="b"/>
                <a:pathLst>
                  <a:path w="97" h="1104">
                    <a:moveTo>
                      <a:pt x="0" y="1103"/>
                    </a:moveTo>
                    <a:lnTo>
                      <a:pt x="96" y="1103"/>
                    </a:lnTo>
                    <a:lnTo>
                      <a:pt x="96" y="0"/>
                    </a:lnTo>
                  </a:path>
                </a:pathLst>
              </a:custGeom>
              <a:noFill/>
              <a:ln w="12700" cap="rnd" cmpd="sng">
                <a:solidFill>
                  <a:srgbClr val="B2B2B2"/>
                </a:solidFill>
                <a:prstDash val="solid"/>
                <a:round/>
                <a:headEnd type="none" w="sm" len="sm"/>
                <a:tailEnd type="none" w="sm" len="sm"/>
              </a:ln>
              <a:effectLst/>
            </p:spPr>
            <p:txBody>
              <a:bodyPr/>
              <a:lstStyle/>
              <a:p>
                <a:endParaRPr lang="en-US"/>
              </a:p>
            </p:txBody>
          </p:sp>
          <p:sp>
            <p:nvSpPr>
              <p:cNvPr id="3086" name="Freeform 14"/>
              <p:cNvSpPr>
                <a:spLocks/>
              </p:cNvSpPr>
              <p:nvPr/>
            </p:nvSpPr>
            <p:spPr bwMode="auto">
              <a:xfrm>
                <a:off x="338" y="1200"/>
                <a:ext cx="97" cy="1104"/>
              </a:xfrm>
              <a:custGeom>
                <a:avLst/>
                <a:gdLst/>
                <a:ahLst/>
                <a:cxnLst>
                  <a:cxn ang="0">
                    <a:pos x="0" y="1103"/>
                  </a:cxn>
                  <a:cxn ang="0">
                    <a:pos x="0" y="0"/>
                  </a:cxn>
                  <a:cxn ang="0">
                    <a:pos x="96" y="0"/>
                  </a:cxn>
                </a:cxnLst>
                <a:rect l="0" t="0" r="r" b="b"/>
                <a:pathLst>
                  <a:path w="97" h="1104">
                    <a:moveTo>
                      <a:pt x="0" y="1103"/>
                    </a:moveTo>
                    <a:lnTo>
                      <a:pt x="0" y="0"/>
                    </a:lnTo>
                    <a:lnTo>
                      <a:pt x="96" y="0"/>
                    </a:lnTo>
                  </a:path>
                </a:pathLst>
              </a:custGeom>
              <a:noFill/>
              <a:ln w="12700" cap="rnd" cmpd="sng">
                <a:solidFill>
                  <a:srgbClr val="FFFFFF"/>
                </a:solidFill>
                <a:prstDash val="solid"/>
                <a:round/>
                <a:headEnd type="none" w="sm" len="sm"/>
                <a:tailEnd type="none" w="sm" len="sm"/>
              </a:ln>
              <a:effectLst/>
            </p:spPr>
            <p:txBody>
              <a:bodyPr/>
              <a:lstStyle/>
              <a:p>
                <a:endParaRPr lang="en-US"/>
              </a:p>
            </p:txBody>
          </p:sp>
        </p:grpSp>
      </p:grpSp>
      <p:sp>
        <p:nvSpPr>
          <p:cNvPr id="3087" name="Rectangle 15"/>
          <p:cNvSpPr>
            <a:spLocks noGrp="1" noChangeArrowheads="1"/>
          </p:cNvSpPr>
          <p:nvPr>
            <p:ph type="ctrTitle" sz="quarter"/>
          </p:nvPr>
        </p:nvSpPr>
        <p:spPr>
          <a:xfrm>
            <a:off x="836613" y="2133600"/>
            <a:ext cx="7772400" cy="1143000"/>
          </a:xfrm>
        </p:spPr>
        <p:txBody>
          <a:bodyPr/>
          <a:lstStyle>
            <a:lvl1pPr>
              <a:defRPr/>
            </a:lvl1pPr>
          </a:lstStyle>
          <a:p>
            <a:r>
              <a:rPr lang="en-US" altLang="en-US" smtClean="0"/>
              <a:t>Click to edit Master title style</a:t>
            </a:r>
            <a:endParaRPr lang="en-US" altLang="en-US"/>
          </a:p>
        </p:txBody>
      </p:sp>
      <p:sp>
        <p:nvSpPr>
          <p:cNvPr id="3088" name="Rectangle 16"/>
          <p:cNvSpPr>
            <a:spLocks noGrp="1" noChangeArrowheads="1"/>
          </p:cNvSpPr>
          <p:nvPr>
            <p:ph type="subTitle" sz="quarter" idx="1"/>
          </p:nvPr>
        </p:nvSpPr>
        <p:spPr>
          <a:xfrm>
            <a:off x="1371600" y="4038600"/>
            <a:ext cx="6400800" cy="1752600"/>
          </a:xfrm>
        </p:spPr>
        <p:txBody>
          <a:bodyPr anchor="ctr"/>
          <a:lstStyle>
            <a:lvl1pPr marL="0" indent="0" algn="ctr">
              <a:buFont typeface="Monotype Sorts" pitchFamily="2" charset="2"/>
              <a:buNone/>
              <a:defRPr/>
            </a:lvl1pPr>
          </a:lstStyle>
          <a:p>
            <a:r>
              <a:rPr lang="en-US" altLang="en-US" smtClean="0"/>
              <a:t>Click to edit Master subtitle style</a:t>
            </a:r>
            <a:endParaRPr lang="en-US" altLang="en-US"/>
          </a:p>
        </p:txBody>
      </p:sp>
      <p:sp>
        <p:nvSpPr>
          <p:cNvPr id="3089" name="Rectangle 17"/>
          <p:cNvSpPr>
            <a:spLocks noGrp="1" noChangeArrowheads="1"/>
          </p:cNvSpPr>
          <p:nvPr>
            <p:ph type="dt" sz="quarter" idx="2"/>
          </p:nvPr>
        </p:nvSpPr>
        <p:spPr>
          <a:xfrm>
            <a:off x="381000" y="6324600"/>
            <a:ext cx="1905000" cy="457200"/>
          </a:xfrm>
        </p:spPr>
        <p:txBody>
          <a:bodyPr/>
          <a:lstStyle>
            <a:lvl1pPr>
              <a:defRPr/>
            </a:lvl1pPr>
          </a:lstStyle>
          <a:p>
            <a:fld id="{1D138FF5-366F-41EF-A110-1C4D5426AE2F}" type="datetimeFigureOut">
              <a:rPr lang="en-US" smtClean="0"/>
              <a:pPr/>
              <a:t>10/25/2012</a:t>
            </a:fld>
            <a:endParaRPr lang="en-US"/>
          </a:p>
        </p:txBody>
      </p:sp>
      <p:sp>
        <p:nvSpPr>
          <p:cNvPr id="3090" name="Rectangle 18"/>
          <p:cNvSpPr>
            <a:spLocks noGrp="1" noChangeArrowheads="1"/>
          </p:cNvSpPr>
          <p:nvPr>
            <p:ph type="ftr" sz="quarter" idx="3"/>
          </p:nvPr>
        </p:nvSpPr>
        <p:spPr>
          <a:xfrm>
            <a:off x="3124200" y="6324600"/>
            <a:ext cx="2895600" cy="457200"/>
          </a:xfrm>
        </p:spPr>
        <p:txBody>
          <a:bodyPr/>
          <a:lstStyle>
            <a:lvl1pPr>
              <a:defRPr/>
            </a:lvl1pPr>
          </a:lstStyle>
          <a:p>
            <a:endParaRPr lang="en-US"/>
          </a:p>
        </p:txBody>
      </p:sp>
      <p:sp>
        <p:nvSpPr>
          <p:cNvPr id="3091" name="Rectangle 19"/>
          <p:cNvSpPr>
            <a:spLocks noGrp="1" noChangeArrowheads="1"/>
          </p:cNvSpPr>
          <p:nvPr>
            <p:ph type="sldNum" sz="quarter" idx="4"/>
          </p:nvPr>
        </p:nvSpPr>
        <p:spPr>
          <a:xfrm>
            <a:off x="6858000" y="6324600"/>
            <a:ext cx="1905000" cy="457200"/>
          </a:xfrm>
        </p:spPr>
        <p:txBody>
          <a:bodyPr/>
          <a:lstStyle>
            <a:lvl1pPr>
              <a:defRPr/>
            </a:lvl1pPr>
          </a:lstStyle>
          <a:p>
            <a:fld id="{3CBCEC83-1461-4979-AE07-58440C633CD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1D138FF5-366F-41EF-A110-1C4D5426AE2F}" type="datetimeFigureOut">
              <a:rPr lang="en-US" smtClean="0"/>
              <a:pPr/>
              <a:t>10/25/2012</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CBCEC83-1461-4979-AE07-58440C633CD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67500" y="342900"/>
            <a:ext cx="1943100" cy="5524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42900"/>
            <a:ext cx="5676900" cy="5524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1D138FF5-366F-41EF-A110-1C4D5426AE2F}" type="datetimeFigureOut">
              <a:rPr lang="en-US" smtClean="0"/>
              <a:pPr/>
              <a:t>10/25/2012</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CBCEC83-1461-4979-AE07-58440C633CD2}"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838200" y="342900"/>
            <a:ext cx="7772400" cy="11049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838200" y="17526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800600" y="1752600"/>
            <a:ext cx="3810000" cy="4114800"/>
          </a:xfrm>
        </p:spPr>
        <p:txBody>
          <a:bodyPr/>
          <a:lstStyle/>
          <a:p>
            <a:r>
              <a:rPr lang="en-US" smtClean="0"/>
              <a:t>Click icon to add clip art</a:t>
            </a:r>
            <a:endParaRPr lang="en-US"/>
          </a:p>
        </p:txBody>
      </p:sp>
      <p:sp>
        <p:nvSpPr>
          <p:cNvPr id="5" name="Date Placeholder 4"/>
          <p:cNvSpPr>
            <a:spLocks noGrp="1"/>
          </p:cNvSpPr>
          <p:nvPr>
            <p:ph type="dt" sz="half" idx="10"/>
          </p:nvPr>
        </p:nvSpPr>
        <p:spPr>
          <a:xfrm>
            <a:off x="381000" y="6323013"/>
            <a:ext cx="1905000" cy="457200"/>
          </a:xfrm>
        </p:spPr>
        <p:txBody>
          <a:bodyPr/>
          <a:lstStyle>
            <a:lvl1pPr>
              <a:defRPr/>
            </a:lvl1pPr>
          </a:lstStyle>
          <a:p>
            <a:fld id="{1D138FF5-366F-41EF-A110-1C4D5426AE2F}" type="datetimeFigureOut">
              <a:rPr lang="en-US" smtClean="0"/>
              <a:pPr/>
              <a:t>10/25/2012</a:t>
            </a:fld>
            <a:endParaRPr lang="en-US"/>
          </a:p>
        </p:txBody>
      </p:sp>
      <p:sp>
        <p:nvSpPr>
          <p:cNvPr id="6" name="Footer Placeholder 5"/>
          <p:cNvSpPr>
            <a:spLocks noGrp="1"/>
          </p:cNvSpPr>
          <p:nvPr>
            <p:ph type="ftr" sz="quarter" idx="11"/>
          </p:nvPr>
        </p:nvSpPr>
        <p:spPr>
          <a:xfrm>
            <a:off x="3124200" y="6323013"/>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6858000" y="6323013"/>
            <a:ext cx="1905000" cy="457200"/>
          </a:xfrm>
        </p:spPr>
        <p:txBody>
          <a:bodyPr/>
          <a:lstStyle>
            <a:lvl1pPr>
              <a:defRPr/>
            </a:lvl1pPr>
          </a:lstStyle>
          <a:p>
            <a:fld id="{3CBCEC83-1461-4979-AE07-58440C633CD2}"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42900"/>
            <a:ext cx="7772400" cy="110490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838200" y="1752600"/>
            <a:ext cx="3810000" cy="4114800"/>
          </a:xfrm>
        </p:spPr>
        <p:txBody>
          <a:bodyPr/>
          <a:lstStyle/>
          <a:p>
            <a:r>
              <a:rPr lang="en-US" smtClean="0"/>
              <a:t>Click icon to add clip art</a:t>
            </a:r>
            <a:endParaRPr lang="en-US"/>
          </a:p>
        </p:txBody>
      </p:sp>
      <p:sp>
        <p:nvSpPr>
          <p:cNvPr id="4" name="Text Placeholder 3"/>
          <p:cNvSpPr>
            <a:spLocks noGrp="1"/>
          </p:cNvSpPr>
          <p:nvPr>
            <p:ph type="body" sz="half" idx="2"/>
          </p:nvPr>
        </p:nvSpPr>
        <p:spPr>
          <a:xfrm>
            <a:off x="4800600" y="17526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381000" y="6323013"/>
            <a:ext cx="1905000" cy="457200"/>
          </a:xfrm>
        </p:spPr>
        <p:txBody>
          <a:bodyPr/>
          <a:lstStyle>
            <a:lvl1pPr>
              <a:defRPr/>
            </a:lvl1pPr>
          </a:lstStyle>
          <a:p>
            <a:fld id="{1D138FF5-366F-41EF-A110-1C4D5426AE2F}" type="datetimeFigureOut">
              <a:rPr lang="en-US" smtClean="0"/>
              <a:pPr/>
              <a:t>10/25/2012</a:t>
            </a:fld>
            <a:endParaRPr lang="en-US"/>
          </a:p>
        </p:txBody>
      </p:sp>
      <p:sp>
        <p:nvSpPr>
          <p:cNvPr id="6" name="Footer Placeholder 5"/>
          <p:cNvSpPr>
            <a:spLocks noGrp="1"/>
          </p:cNvSpPr>
          <p:nvPr>
            <p:ph type="ftr" sz="quarter" idx="11"/>
          </p:nvPr>
        </p:nvSpPr>
        <p:spPr>
          <a:xfrm>
            <a:off x="3124200" y="6323013"/>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6858000" y="6323013"/>
            <a:ext cx="1905000" cy="457200"/>
          </a:xfrm>
        </p:spPr>
        <p:txBody>
          <a:bodyPr/>
          <a:lstStyle>
            <a:lvl1pPr>
              <a:defRPr/>
            </a:lvl1pPr>
          </a:lstStyle>
          <a:p>
            <a:fld id="{3CBCEC83-1461-4979-AE07-58440C633CD2}"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42900"/>
            <a:ext cx="7772400" cy="11049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7526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800600" y="17526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381000" y="6323013"/>
            <a:ext cx="1905000" cy="457200"/>
          </a:xfrm>
        </p:spPr>
        <p:txBody>
          <a:bodyPr/>
          <a:lstStyle>
            <a:lvl1pPr>
              <a:defRPr/>
            </a:lvl1pPr>
          </a:lstStyle>
          <a:p>
            <a:fld id="{1D138FF5-366F-41EF-A110-1C4D5426AE2F}" type="datetimeFigureOut">
              <a:rPr lang="en-US" smtClean="0"/>
              <a:pPr/>
              <a:t>10/25/2012</a:t>
            </a:fld>
            <a:endParaRPr lang="en-US"/>
          </a:p>
        </p:txBody>
      </p:sp>
      <p:sp>
        <p:nvSpPr>
          <p:cNvPr id="6" name="Footer Placeholder 5"/>
          <p:cNvSpPr>
            <a:spLocks noGrp="1"/>
          </p:cNvSpPr>
          <p:nvPr>
            <p:ph type="ftr" sz="quarter" idx="11"/>
          </p:nvPr>
        </p:nvSpPr>
        <p:spPr>
          <a:xfrm>
            <a:off x="3124200" y="6323013"/>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6858000" y="6323013"/>
            <a:ext cx="1905000" cy="457200"/>
          </a:xfrm>
        </p:spPr>
        <p:txBody>
          <a:bodyPr/>
          <a:lstStyle>
            <a:lvl1pPr>
              <a:defRPr/>
            </a:lvl1pPr>
          </a:lstStyle>
          <a:p>
            <a:fld id="{3CBCEC83-1461-4979-AE07-58440C633CD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1D138FF5-366F-41EF-A110-1C4D5426AE2F}" type="datetimeFigureOut">
              <a:rPr lang="en-US" smtClean="0"/>
              <a:pPr/>
              <a:t>10/25/2012</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CBCEC83-1461-4979-AE07-58440C633CD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1D138FF5-366F-41EF-A110-1C4D5426AE2F}" type="datetimeFigureOut">
              <a:rPr lang="en-US" smtClean="0"/>
              <a:pPr/>
              <a:t>10/25/2012</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CBCEC83-1461-4979-AE07-58440C633CD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7526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00600" y="17526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1D138FF5-366F-41EF-A110-1C4D5426AE2F}" type="datetimeFigureOut">
              <a:rPr lang="en-US" smtClean="0"/>
              <a:pPr/>
              <a:t>10/25/2012</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3CBCEC83-1461-4979-AE07-58440C633CD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1D138FF5-366F-41EF-A110-1C4D5426AE2F}" type="datetimeFigureOut">
              <a:rPr lang="en-US" smtClean="0"/>
              <a:pPr/>
              <a:t>10/25/2012</a:t>
            </a:fld>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3CBCEC83-1461-4979-AE07-58440C633CD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1D138FF5-366F-41EF-A110-1C4D5426AE2F}" type="datetimeFigureOut">
              <a:rPr lang="en-US" smtClean="0"/>
              <a:pPr/>
              <a:t>10/25/2012</a:t>
            </a:fld>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3CBCEC83-1461-4979-AE07-58440C633CD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1D138FF5-366F-41EF-A110-1C4D5426AE2F}" type="datetimeFigureOut">
              <a:rPr lang="en-US" smtClean="0"/>
              <a:pPr/>
              <a:t>10/25/2012</a:t>
            </a:fld>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3CBCEC83-1461-4979-AE07-58440C633CD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1D138FF5-366F-41EF-A110-1C4D5426AE2F}" type="datetimeFigureOut">
              <a:rPr lang="en-US" smtClean="0"/>
              <a:pPr/>
              <a:t>10/25/2012</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3CBCEC83-1461-4979-AE07-58440C633CD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1D138FF5-366F-41EF-A110-1C4D5426AE2F}" type="datetimeFigureOut">
              <a:rPr lang="en-US" smtClean="0"/>
              <a:pPr/>
              <a:t>10/25/2012</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3CBCEC83-1461-4979-AE07-58440C633CD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6" cstate="print"/>
          <a:srcRect/>
          <a:tile tx="0" ty="0" sx="100000" sy="100000" flip="none" algn="tl"/>
        </a:blipFill>
        <a:effectLst/>
      </p:bgPr>
    </p:bg>
    <p:spTree>
      <p:nvGrpSpPr>
        <p:cNvPr id="1" name=""/>
        <p:cNvGrpSpPr/>
        <p:nvPr/>
      </p:nvGrpSpPr>
      <p:grpSpPr>
        <a:xfrm>
          <a:off x="0" y="0"/>
          <a:ext cx="0" cy="0"/>
          <a:chOff x="0" y="0"/>
          <a:chExt cx="0" cy="0"/>
        </a:xfrm>
      </p:grpSpPr>
      <p:grpSp>
        <p:nvGrpSpPr>
          <p:cNvPr id="2" name="Group 2"/>
          <p:cNvGrpSpPr>
            <a:grpSpLocks/>
          </p:cNvGrpSpPr>
          <p:nvPr/>
        </p:nvGrpSpPr>
        <p:grpSpPr bwMode="auto">
          <a:xfrm>
            <a:off x="381000" y="304800"/>
            <a:ext cx="8383588" cy="6022975"/>
            <a:chOff x="240" y="192"/>
            <a:chExt cx="5281" cy="3794"/>
          </a:xfrm>
        </p:grpSpPr>
        <p:grpSp>
          <p:nvGrpSpPr>
            <p:cNvPr id="3" name="Group 3"/>
            <p:cNvGrpSpPr>
              <a:grpSpLocks/>
            </p:cNvGrpSpPr>
            <p:nvPr/>
          </p:nvGrpSpPr>
          <p:grpSpPr bwMode="auto">
            <a:xfrm>
              <a:off x="240" y="1008"/>
              <a:ext cx="5281" cy="2978"/>
              <a:chOff x="240" y="1008"/>
              <a:chExt cx="5281" cy="2978"/>
            </a:xfrm>
          </p:grpSpPr>
          <p:sp>
            <p:nvSpPr>
              <p:cNvPr id="2052" name="Rectangle 4"/>
              <p:cNvSpPr>
                <a:spLocks noChangeArrowheads="1"/>
              </p:cNvSpPr>
              <p:nvPr/>
            </p:nvSpPr>
            <p:spPr bwMode="auto">
              <a:xfrm>
                <a:off x="245" y="1010"/>
                <a:ext cx="5269" cy="2976"/>
              </a:xfrm>
              <a:prstGeom prst="rect">
                <a:avLst/>
              </a:prstGeom>
              <a:solidFill>
                <a:srgbClr val="EAEAEA">
                  <a:alpha val="50000"/>
                </a:srgbClr>
              </a:solidFill>
              <a:ln w="9525">
                <a:noFill/>
                <a:miter lim="800000"/>
                <a:headEnd/>
                <a:tailEnd/>
              </a:ln>
              <a:effectLst/>
            </p:spPr>
            <p:txBody>
              <a:bodyPr wrap="none" anchor="ctr"/>
              <a:lstStyle/>
              <a:p>
                <a:endParaRPr lang="en-US"/>
              </a:p>
            </p:txBody>
          </p:sp>
          <p:sp>
            <p:nvSpPr>
              <p:cNvPr id="2053" name="Freeform 5"/>
              <p:cNvSpPr>
                <a:spLocks/>
              </p:cNvSpPr>
              <p:nvPr/>
            </p:nvSpPr>
            <p:spPr bwMode="auto">
              <a:xfrm>
                <a:off x="240" y="1008"/>
                <a:ext cx="5269" cy="2977"/>
              </a:xfrm>
              <a:custGeom>
                <a:avLst/>
                <a:gdLst/>
                <a:ahLst/>
                <a:cxnLst>
                  <a:cxn ang="0">
                    <a:pos x="5268" y="0"/>
                  </a:cxn>
                  <a:cxn ang="0">
                    <a:pos x="0" y="0"/>
                  </a:cxn>
                  <a:cxn ang="0">
                    <a:pos x="0" y="2976"/>
                  </a:cxn>
                </a:cxnLst>
                <a:rect l="0" t="0" r="r" b="b"/>
                <a:pathLst>
                  <a:path w="5269" h="2977">
                    <a:moveTo>
                      <a:pt x="5268" y="0"/>
                    </a:moveTo>
                    <a:lnTo>
                      <a:pt x="0" y="0"/>
                    </a:lnTo>
                    <a:lnTo>
                      <a:pt x="0" y="2976"/>
                    </a:lnTo>
                  </a:path>
                </a:pathLst>
              </a:custGeom>
              <a:noFill/>
              <a:ln w="12700" cap="rnd" cmpd="sng">
                <a:solidFill>
                  <a:srgbClr val="B2B2B2"/>
                </a:solidFill>
                <a:prstDash val="solid"/>
                <a:round/>
                <a:headEnd type="none" w="sm" len="sm"/>
                <a:tailEnd type="none" w="sm" len="sm"/>
              </a:ln>
              <a:effectLst/>
            </p:spPr>
            <p:txBody>
              <a:bodyPr/>
              <a:lstStyle/>
              <a:p>
                <a:endParaRPr lang="en-US"/>
              </a:p>
            </p:txBody>
          </p:sp>
          <p:sp>
            <p:nvSpPr>
              <p:cNvPr id="2054" name="Freeform 6"/>
              <p:cNvSpPr>
                <a:spLocks/>
              </p:cNvSpPr>
              <p:nvPr/>
            </p:nvSpPr>
            <p:spPr bwMode="auto">
              <a:xfrm>
                <a:off x="252" y="1008"/>
                <a:ext cx="5269" cy="2977"/>
              </a:xfrm>
              <a:custGeom>
                <a:avLst/>
                <a:gdLst/>
                <a:ahLst/>
                <a:cxnLst>
                  <a:cxn ang="0">
                    <a:pos x="5268" y="0"/>
                  </a:cxn>
                  <a:cxn ang="0">
                    <a:pos x="5268" y="2976"/>
                  </a:cxn>
                  <a:cxn ang="0">
                    <a:pos x="0" y="2976"/>
                  </a:cxn>
                </a:cxnLst>
                <a:rect l="0" t="0" r="r" b="b"/>
                <a:pathLst>
                  <a:path w="5269" h="2977">
                    <a:moveTo>
                      <a:pt x="5268" y="0"/>
                    </a:moveTo>
                    <a:lnTo>
                      <a:pt x="5268" y="2976"/>
                    </a:lnTo>
                    <a:lnTo>
                      <a:pt x="0" y="2976"/>
                    </a:lnTo>
                  </a:path>
                </a:pathLst>
              </a:custGeom>
              <a:noFill/>
              <a:ln w="12700" cap="rnd" cmpd="sng">
                <a:solidFill>
                  <a:srgbClr val="FFFFFF"/>
                </a:solidFill>
                <a:prstDash val="solid"/>
                <a:round/>
                <a:headEnd type="none" w="sm" len="sm"/>
                <a:tailEnd type="none" w="sm" len="sm"/>
              </a:ln>
              <a:effectLst/>
            </p:spPr>
            <p:txBody>
              <a:bodyPr/>
              <a:lstStyle/>
              <a:p>
                <a:endParaRPr lang="en-US"/>
              </a:p>
            </p:txBody>
          </p:sp>
        </p:grpSp>
        <p:grpSp>
          <p:nvGrpSpPr>
            <p:cNvPr id="4" name="Group 7"/>
            <p:cNvGrpSpPr>
              <a:grpSpLocks/>
            </p:cNvGrpSpPr>
            <p:nvPr/>
          </p:nvGrpSpPr>
          <p:grpSpPr bwMode="auto">
            <a:xfrm>
              <a:off x="336" y="1103"/>
              <a:ext cx="97" cy="2785"/>
              <a:chOff x="336" y="1103"/>
              <a:chExt cx="97" cy="2785"/>
            </a:xfrm>
          </p:grpSpPr>
          <p:sp useBgFill="1">
            <p:nvSpPr>
              <p:cNvPr id="2056" name="Rectangle 8"/>
              <p:cNvSpPr>
                <a:spLocks noChangeArrowheads="1"/>
              </p:cNvSpPr>
              <p:nvPr/>
            </p:nvSpPr>
            <p:spPr bwMode="auto">
              <a:xfrm>
                <a:off x="336" y="1104"/>
                <a:ext cx="96" cy="2784"/>
              </a:xfrm>
              <a:prstGeom prst="rect">
                <a:avLst/>
              </a:prstGeom>
              <a:ln w="9525">
                <a:noFill/>
                <a:miter lim="800000"/>
                <a:headEnd/>
                <a:tailEnd/>
              </a:ln>
              <a:effectLst/>
            </p:spPr>
            <p:txBody>
              <a:bodyPr wrap="none" anchor="ctr"/>
              <a:lstStyle/>
              <a:p>
                <a:endParaRPr lang="en-US"/>
              </a:p>
            </p:txBody>
          </p:sp>
          <p:sp>
            <p:nvSpPr>
              <p:cNvPr id="2057" name="Freeform 9"/>
              <p:cNvSpPr>
                <a:spLocks/>
              </p:cNvSpPr>
              <p:nvPr/>
            </p:nvSpPr>
            <p:spPr bwMode="auto">
              <a:xfrm>
                <a:off x="336" y="1103"/>
                <a:ext cx="97" cy="2785"/>
              </a:xfrm>
              <a:custGeom>
                <a:avLst/>
                <a:gdLst/>
                <a:ahLst/>
                <a:cxnLst>
                  <a:cxn ang="0">
                    <a:pos x="0" y="2784"/>
                  </a:cxn>
                  <a:cxn ang="0">
                    <a:pos x="96" y="2784"/>
                  </a:cxn>
                  <a:cxn ang="0">
                    <a:pos x="96" y="0"/>
                  </a:cxn>
                </a:cxnLst>
                <a:rect l="0" t="0" r="r" b="b"/>
                <a:pathLst>
                  <a:path w="97" h="2785">
                    <a:moveTo>
                      <a:pt x="0" y="2784"/>
                    </a:moveTo>
                    <a:lnTo>
                      <a:pt x="96" y="2784"/>
                    </a:lnTo>
                    <a:lnTo>
                      <a:pt x="96" y="0"/>
                    </a:lnTo>
                  </a:path>
                </a:pathLst>
              </a:custGeom>
              <a:noFill/>
              <a:ln w="12700" cap="rnd" cmpd="sng">
                <a:solidFill>
                  <a:srgbClr val="B2B2B2"/>
                </a:solidFill>
                <a:prstDash val="solid"/>
                <a:round/>
                <a:headEnd type="none" w="sm" len="sm"/>
                <a:tailEnd type="none" w="sm" len="sm"/>
              </a:ln>
              <a:effectLst/>
            </p:spPr>
            <p:txBody>
              <a:bodyPr/>
              <a:lstStyle/>
              <a:p>
                <a:endParaRPr lang="en-US"/>
              </a:p>
            </p:txBody>
          </p:sp>
          <p:sp>
            <p:nvSpPr>
              <p:cNvPr id="2058" name="Freeform 10"/>
              <p:cNvSpPr>
                <a:spLocks/>
              </p:cNvSpPr>
              <p:nvPr/>
            </p:nvSpPr>
            <p:spPr bwMode="auto">
              <a:xfrm>
                <a:off x="336" y="1103"/>
                <a:ext cx="97" cy="2785"/>
              </a:xfrm>
              <a:custGeom>
                <a:avLst/>
                <a:gdLst/>
                <a:ahLst/>
                <a:cxnLst>
                  <a:cxn ang="0">
                    <a:pos x="0" y="2784"/>
                  </a:cxn>
                  <a:cxn ang="0">
                    <a:pos x="0" y="0"/>
                  </a:cxn>
                  <a:cxn ang="0">
                    <a:pos x="96" y="0"/>
                  </a:cxn>
                </a:cxnLst>
                <a:rect l="0" t="0" r="r" b="b"/>
                <a:pathLst>
                  <a:path w="97" h="2785">
                    <a:moveTo>
                      <a:pt x="0" y="2784"/>
                    </a:moveTo>
                    <a:lnTo>
                      <a:pt x="0" y="0"/>
                    </a:lnTo>
                    <a:lnTo>
                      <a:pt x="96" y="0"/>
                    </a:lnTo>
                  </a:path>
                </a:pathLst>
              </a:custGeom>
              <a:noFill/>
              <a:ln w="12700" cap="rnd" cmpd="sng">
                <a:solidFill>
                  <a:srgbClr val="FFFFFF"/>
                </a:solidFill>
                <a:prstDash val="solid"/>
                <a:round/>
                <a:headEnd type="none" w="sm" len="sm"/>
                <a:tailEnd type="none" w="sm" len="sm"/>
              </a:ln>
              <a:effectLst/>
            </p:spPr>
            <p:txBody>
              <a:bodyPr/>
              <a:lstStyle/>
              <a:p>
                <a:endParaRPr lang="en-US"/>
              </a:p>
            </p:txBody>
          </p:sp>
        </p:grpSp>
        <p:grpSp>
          <p:nvGrpSpPr>
            <p:cNvPr id="5" name="Group 11"/>
            <p:cNvGrpSpPr>
              <a:grpSpLocks/>
            </p:cNvGrpSpPr>
            <p:nvPr/>
          </p:nvGrpSpPr>
          <p:grpSpPr bwMode="auto">
            <a:xfrm>
              <a:off x="240" y="192"/>
              <a:ext cx="193" cy="721"/>
              <a:chOff x="240" y="192"/>
              <a:chExt cx="193" cy="721"/>
            </a:xfrm>
          </p:grpSpPr>
          <p:sp>
            <p:nvSpPr>
              <p:cNvPr id="2060" name="Rectangle 12"/>
              <p:cNvSpPr>
                <a:spLocks noChangeArrowheads="1"/>
              </p:cNvSpPr>
              <p:nvPr/>
            </p:nvSpPr>
            <p:spPr bwMode="auto">
              <a:xfrm>
                <a:off x="240" y="192"/>
                <a:ext cx="192" cy="720"/>
              </a:xfrm>
              <a:prstGeom prst="rect">
                <a:avLst/>
              </a:prstGeom>
              <a:solidFill>
                <a:srgbClr val="EAEAEA">
                  <a:alpha val="50000"/>
                </a:srgbClr>
              </a:solidFill>
              <a:ln w="9525">
                <a:noFill/>
                <a:miter lim="800000"/>
                <a:headEnd/>
                <a:tailEnd/>
              </a:ln>
              <a:effectLst/>
            </p:spPr>
            <p:txBody>
              <a:bodyPr wrap="none" anchor="ctr"/>
              <a:lstStyle/>
              <a:p>
                <a:endParaRPr lang="en-US"/>
              </a:p>
            </p:txBody>
          </p:sp>
          <p:sp>
            <p:nvSpPr>
              <p:cNvPr id="2061" name="Freeform 13"/>
              <p:cNvSpPr>
                <a:spLocks/>
              </p:cNvSpPr>
              <p:nvPr/>
            </p:nvSpPr>
            <p:spPr bwMode="auto">
              <a:xfrm>
                <a:off x="240" y="192"/>
                <a:ext cx="193" cy="721"/>
              </a:xfrm>
              <a:custGeom>
                <a:avLst/>
                <a:gdLst/>
                <a:ahLst/>
                <a:cxnLst>
                  <a:cxn ang="0">
                    <a:pos x="192" y="0"/>
                  </a:cxn>
                  <a:cxn ang="0">
                    <a:pos x="0" y="0"/>
                  </a:cxn>
                  <a:cxn ang="0">
                    <a:pos x="0" y="720"/>
                  </a:cxn>
                </a:cxnLst>
                <a:rect l="0" t="0" r="r" b="b"/>
                <a:pathLst>
                  <a:path w="193" h="721">
                    <a:moveTo>
                      <a:pt x="192" y="0"/>
                    </a:moveTo>
                    <a:lnTo>
                      <a:pt x="0" y="0"/>
                    </a:lnTo>
                    <a:lnTo>
                      <a:pt x="0" y="720"/>
                    </a:lnTo>
                  </a:path>
                </a:pathLst>
              </a:custGeom>
              <a:noFill/>
              <a:ln w="12700" cap="rnd" cmpd="sng">
                <a:solidFill>
                  <a:srgbClr val="B2B2B2"/>
                </a:solidFill>
                <a:prstDash val="solid"/>
                <a:round/>
                <a:headEnd type="none" w="sm" len="sm"/>
                <a:tailEnd type="none" w="sm" len="sm"/>
              </a:ln>
              <a:effectLst/>
            </p:spPr>
            <p:txBody>
              <a:bodyPr/>
              <a:lstStyle/>
              <a:p>
                <a:endParaRPr lang="en-US"/>
              </a:p>
            </p:txBody>
          </p:sp>
          <p:sp>
            <p:nvSpPr>
              <p:cNvPr id="2062" name="Freeform 14"/>
              <p:cNvSpPr>
                <a:spLocks/>
              </p:cNvSpPr>
              <p:nvPr/>
            </p:nvSpPr>
            <p:spPr bwMode="auto">
              <a:xfrm>
                <a:off x="240" y="192"/>
                <a:ext cx="193" cy="721"/>
              </a:xfrm>
              <a:custGeom>
                <a:avLst/>
                <a:gdLst/>
                <a:ahLst/>
                <a:cxnLst>
                  <a:cxn ang="0">
                    <a:pos x="192" y="0"/>
                  </a:cxn>
                  <a:cxn ang="0">
                    <a:pos x="192" y="720"/>
                  </a:cxn>
                  <a:cxn ang="0">
                    <a:pos x="0" y="720"/>
                  </a:cxn>
                </a:cxnLst>
                <a:rect l="0" t="0" r="r" b="b"/>
                <a:pathLst>
                  <a:path w="193" h="721">
                    <a:moveTo>
                      <a:pt x="192" y="0"/>
                    </a:moveTo>
                    <a:lnTo>
                      <a:pt x="192" y="720"/>
                    </a:lnTo>
                    <a:lnTo>
                      <a:pt x="0" y="720"/>
                    </a:lnTo>
                  </a:path>
                </a:pathLst>
              </a:custGeom>
              <a:noFill/>
              <a:ln w="12700" cap="rnd" cmpd="sng">
                <a:solidFill>
                  <a:srgbClr val="FFFFFF"/>
                </a:solidFill>
                <a:prstDash val="solid"/>
                <a:round/>
                <a:headEnd type="none" w="sm" len="sm"/>
                <a:tailEnd type="none" w="sm" len="sm"/>
              </a:ln>
              <a:effectLst/>
            </p:spPr>
            <p:txBody>
              <a:bodyPr/>
              <a:lstStyle/>
              <a:p>
                <a:endParaRPr lang="en-US"/>
              </a:p>
            </p:txBody>
          </p:sp>
        </p:grpSp>
      </p:grpSp>
      <p:sp>
        <p:nvSpPr>
          <p:cNvPr id="2063" name="Rectangle 15"/>
          <p:cNvSpPr>
            <a:spLocks noGrp="1" noChangeArrowheads="1"/>
          </p:cNvSpPr>
          <p:nvPr>
            <p:ph type="title"/>
          </p:nvPr>
        </p:nvSpPr>
        <p:spPr bwMode="auto">
          <a:xfrm>
            <a:off x="838200" y="342900"/>
            <a:ext cx="7772400" cy="11049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p>
            <a:pPr lvl="0"/>
            <a:r>
              <a:rPr lang="en-US" altLang="en-US" smtClean="0"/>
              <a:t>Click to edit Master title style</a:t>
            </a:r>
            <a:endParaRPr lang="en-US" altLang="en-US" smtClean="0"/>
          </a:p>
        </p:txBody>
      </p:sp>
      <p:sp>
        <p:nvSpPr>
          <p:cNvPr id="2064" name="Rectangle 16"/>
          <p:cNvSpPr>
            <a:spLocks noGrp="1" noChangeArrowheads="1"/>
          </p:cNvSpPr>
          <p:nvPr>
            <p:ph type="body" idx="1"/>
          </p:nvPr>
        </p:nvSpPr>
        <p:spPr bwMode="auto">
          <a:xfrm>
            <a:off x="838200" y="1752600"/>
            <a:ext cx="7772400" cy="411480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US" altLang="en-US" smtClean="0"/>
          </a:p>
        </p:txBody>
      </p:sp>
      <p:sp>
        <p:nvSpPr>
          <p:cNvPr id="2065" name="Rectangle 17"/>
          <p:cNvSpPr>
            <a:spLocks noGrp="1" noChangeArrowheads="1"/>
          </p:cNvSpPr>
          <p:nvPr>
            <p:ph type="dt" sz="half" idx="2"/>
          </p:nvPr>
        </p:nvSpPr>
        <p:spPr bwMode="auto">
          <a:xfrm>
            <a:off x="381000" y="6323013"/>
            <a:ext cx="190500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defRPr sz="1400"/>
            </a:lvl1pPr>
          </a:lstStyle>
          <a:p>
            <a:fld id="{1D138FF5-366F-41EF-A110-1C4D5426AE2F}" type="datetimeFigureOut">
              <a:rPr lang="en-US" smtClean="0"/>
              <a:pPr/>
              <a:t>10/25/2012</a:t>
            </a:fld>
            <a:endParaRPr lang="en-US"/>
          </a:p>
        </p:txBody>
      </p:sp>
      <p:sp>
        <p:nvSpPr>
          <p:cNvPr id="2066" name="Rectangle 18"/>
          <p:cNvSpPr>
            <a:spLocks noGrp="1" noChangeArrowheads="1"/>
          </p:cNvSpPr>
          <p:nvPr>
            <p:ph type="ftr" sz="quarter" idx="3"/>
          </p:nvPr>
        </p:nvSpPr>
        <p:spPr bwMode="auto">
          <a:xfrm>
            <a:off x="3124200" y="6323013"/>
            <a:ext cx="289560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ctr">
              <a:defRPr sz="1400"/>
            </a:lvl1pPr>
          </a:lstStyle>
          <a:p>
            <a:endParaRPr lang="en-US"/>
          </a:p>
        </p:txBody>
      </p:sp>
      <p:sp>
        <p:nvSpPr>
          <p:cNvPr id="2067" name="Rectangle 19"/>
          <p:cNvSpPr>
            <a:spLocks noGrp="1" noChangeArrowheads="1"/>
          </p:cNvSpPr>
          <p:nvPr>
            <p:ph type="sldNum" sz="quarter" idx="4"/>
          </p:nvPr>
        </p:nvSpPr>
        <p:spPr bwMode="auto">
          <a:xfrm>
            <a:off x="6858000" y="6323013"/>
            <a:ext cx="190500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r">
              <a:defRPr sz="1400"/>
            </a:lvl1pPr>
          </a:lstStyle>
          <a:p>
            <a:fld id="{3CBCEC83-1461-4979-AE07-58440C633CD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l" rtl="0" eaLnBrk="1" fontAlgn="base" hangingPunct="1">
        <a:spcBef>
          <a:spcPct val="0"/>
        </a:spcBef>
        <a:spcAft>
          <a:spcPct val="0"/>
        </a:spcAft>
        <a:defRPr sz="4400">
          <a:solidFill>
            <a:schemeClr val="tx2"/>
          </a:solidFill>
          <a:latin typeface="+mj-lt"/>
          <a:ea typeface="+mj-ea"/>
          <a:cs typeface="+mj-cs"/>
        </a:defRPr>
      </a:lvl1pPr>
      <a:lvl2pPr algn="l" rtl="0" eaLnBrk="1" fontAlgn="base" hangingPunct="1">
        <a:spcBef>
          <a:spcPct val="0"/>
        </a:spcBef>
        <a:spcAft>
          <a:spcPct val="0"/>
        </a:spcAft>
        <a:defRPr sz="4400">
          <a:solidFill>
            <a:schemeClr val="tx2"/>
          </a:solidFill>
          <a:latin typeface="Times New Roman" charset="0"/>
        </a:defRPr>
      </a:lvl2pPr>
      <a:lvl3pPr algn="l" rtl="0" eaLnBrk="1" fontAlgn="base" hangingPunct="1">
        <a:spcBef>
          <a:spcPct val="0"/>
        </a:spcBef>
        <a:spcAft>
          <a:spcPct val="0"/>
        </a:spcAft>
        <a:defRPr sz="4400">
          <a:solidFill>
            <a:schemeClr val="tx2"/>
          </a:solidFill>
          <a:latin typeface="Times New Roman" charset="0"/>
        </a:defRPr>
      </a:lvl3pPr>
      <a:lvl4pPr algn="l" rtl="0" eaLnBrk="1" fontAlgn="base" hangingPunct="1">
        <a:spcBef>
          <a:spcPct val="0"/>
        </a:spcBef>
        <a:spcAft>
          <a:spcPct val="0"/>
        </a:spcAft>
        <a:defRPr sz="4400">
          <a:solidFill>
            <a:schemeClr val="tx2"/>
          </a:solidFill>
          <a:latin typeface="Times New Roman" charset="0"/>
        </a:defRPr>
      </a:lvl4pPr>
      <a:lvl5pPr algn="l" rtl="0" eaLnBrk="1" fontAlgn="base" hangingPunct="1">
        <a:spcBef>
          <a:spcPct val="0"/>
        </a:spcBef>
        <a:spcAft>
          <a:spcPct val="0"/>
        </a:spcAft>
        <a:defRPr sz="4400">
          <a:solidFill>
            <a:schemeClr val="tx2"/>
          </a:solidFill>
          <a:latin typeface="Times New Roman" charset="0"/>
        </a:defRPr>
      </a:lvl5pPr>
      <a:lvl6pPr marL="457200" algn="l" rtl="0" eaLnBrk="1" fontAlgn="base" hangingPunct="1">
        <a:spcBef>
          <a:spcPct val="0"/>
        </a:spcBef>
        <a:spcAft>
          <a:spcPct val="0"/>
        </a:spcAft>
        <a:defRPr sz="4400">
          <a:solidFill>
            <a:schemeClr val="tx2"/>
          </a:solidFill>
          <a:latin typeface="Times New Roman" charset="0"/>
        </a:defRPr>
      </a:lvl6pPr>
      <a:lvl7pPr marL="914400" algn="l" rtl="0" eaLnBrk="1" fontAlgn="base" hangingPunct="1">
        <a:spcBef>
          <a:spcPct val="0"/>
        </a:spcBef>
        <a:spcAft>
          <a:spcPct val="0"/>
        </a:spcAft>
        <a:defRPr sz="4400">
          <a:solidFill>
            <a:schemeClr val="tx2"/>
          </a:solidFill>
          <a:latin typeface="Times New Roman" charset="0"/>
        </a:defRPr>
      </a:lvl7pPr>
      <a:lvl8pPr marL="1371600" algn="l" rtl="0" eaLnBrk="1" fontAlgn="base" hangingPunct="1">
        <a:spcBef>
          <a:spcPct val="0"/>
        </a:spcBef>
        <a:spcAft>
          <a:spcPct val="0"/>
        </a:spcAft>
        <a:defRPr sz="4400">
          <a:solidFill>
            <a:schemeClr val="tx2"/>
          </a:solidFill>
          <a:latin typeface="Times New Roman" charset="0"/>
        </a:defRPr>
      </a:lvl8pPr>
      <a:lvl9pPr marL="1828800" algn="l" rtl="0" eaLnBrk="1" fontAlgn="base" hangingPunct="1">
        <a:spcBef>
          <a:spcPct val="0"/>
        </a:spcBef>
        <a:spcAft>
          <a:spcPct val="0"/>
        </a:spcAft>
        <a:defRPr sz="4400">
          <a:solidFill>
            <a:schemeClr val="tx2"/>
          </a:solidFill>
          <a:latin typeface="Times New Roman" charset="0"/>
        </a:defRPr>
      </a:lvl9pPr>
    </p:titleStyle>
    <p:bodyStyle>
      <a:lvl1pPr marL="342900" indent="-342900" algn="l" rtl="0" eaLnBrk="1" fontAlgn="base" hangingPunct="1">
        <a:spcBef>
          <a:spcPct val="20000"/>
        </a:spcBef>
        <a:spcAft>
          <a:spcPct val="0"/>
        </a:spcAft>
        <a:buClr>
          <a:schemeClr val="bg2"/>
        </a:buClr>
        <a:buSzPct val="75000"/>
        <a:buFont typeface="Monotype Sorts" pitchFamily="2" charset="2"/>
        <a:buChar char="n"/>
        <a:defRPr sz="3200">
          <a:solidFill>
            <a:schemeClr val="tx1"/>
          </a:solidFill>
          <a:latin typeface="+mn-lt"/>
          <a:ea typeface="+mn-ea"/>
          <a:cs typeface="+mn-cs"/>
        </a:defRPr>
      </a:lvl1pPr>
      <a:lvl2pPr marL="742950" indent="-285750" algn="l" rtl="0" eaLnBrk="1" fontAlgn="base" hangingPunct="1">
        <a:spcBef>
          <a:spcPct val="20000"/>
        </a:spcBef>
        <a:spcAft>
          <a:spcPct val="0"/>
        </a:spcAft>
        <a:buClr>
          <a:schemeClr val="bg2"/>
        </a:buClr>
        <a:buSzPct val="75000"/>
        <a:buChar char="–"/>
        <a:defRPr sz="2800">
          <a:solidFill>
            <a:schemeClr val="tx1"/>
          </a:solidFill>
          <a:latin typeface="+mn-lt"/>
        </a:defRPr>
      </a:lvl2pPr>
      <a:lvl3pPr marL="1143000" indent="-228600" algn="l" rtl="0" eaLnBrk="1" fontAlgn="base" hangingPunct="1">
        <a:spcBef>
          <a:spcPct val="20000"/>
        </a:spcBef>
        <a:spcAft>
          <a:spcPct val="0"/>
        </a:spcAft>
        <a:buClr>
          <a:schemeClr val="bg2"/>
        </a:buClr>
        <a:buSzPct val="75000"/>
        <a:buFont typeface="Monotype Sorts" pitchFamily="2" charset="2"/>
        <a:buChar char="n"/>
        <a:defRPr sz="2400">
          <a:solidFill>
            <a:schemeClr val="tx1"/>
          </a:solidFill>
          <a:latin typeface="+mn-lt"/>
        </a:defRPr>
      </a:lvl3pPr>
      <a:lvl4pPr marL="1600200" indent="-228600" algn="l" rtl="0" eaLnBrk="1" fontAlgn="base" hangingPunct="1">
        <a:spcBef>
          <a:spcPct val="20000"/>
        </a:spcBef>
        <a:spcAft>
          <a:spcPct val="0"/>
        </a:spcAft>
        <a:buClr>
          <a:schemeClr val="bg2"/>
        </a:buClr>
        <a:buSzPct val="75000"/>
        <a:buChar char="–"/>
        <a:defRPr sz="2000">
          <a:solidFill>
            <a:schemeClr val="tx1"/>
          </a:solidFill>
          <a:latin typeface="+mn-lt"/>
        </a:defRPr>
      </a:lvl4pPr>
      <a:lvl5pPr marL="2057400" indent="-228600" algn="l" rtl="0" eaLnBrk="1" fontAlgn="base" hangingPunct="1">
        <a:spcBef>
          <a:spcPct val="20000"/>
        </a:spcBef>
        <a:spcAft>
          <a:spcPct val="0"/>
        </a:spcAft>
        <a:buClr>
          <a:schemeClr val="bg2"/>
        </a:buClr>
        <a:buSzPct val="75000"/>
        <a:buChar char="•"/>
        <a:defRPr sz="2000">
          <a:solidFill>
            <a:schemeClr val="tx1"/>
          </a:solidFill>
          <a:latin typeface="+mn-lt"/>
        </a:defRPr>
      </a:lvl5pPr>
      <a:lvl6pPr marL="2514600" indent="-228600" algn="l" rtl="0" eaLnBrk="1" fontAlgn="base" hangingPunct="1">
        <a:spcBef>
          <a:spcPct val="20000"/>
        </a:spcBef>
        <a:spcAft>
          <a:spcPct val="0"/>
        </a:spcAft>
        <a:buClr>
          <a:schemeClr val="bg2"/>
        </a:buClr>
        <a:buSzPct val="75000"/>
        <a:buChar char="•"/>
        <a:defRPr sz="2000">
          <a:solidFill>
            <a:schemeClr val="tx1"/>
          </a:solidFill>
          <a:latin typeface="+mn-lt"/>
        </a:defRPr>
      </a:lvl6pPr>
      <a:lvl7pPr marL="2971800" indent="-228600" algn="l" rtl="0" eaLnBrk="1" fontAlgn="base" hangingPunct="1">
        <a:spcBef>
          <a:spcPct val="20000"/>
        </a:spcBef>
        <a:spcAft>
          <a:spcPct val="0"/>
        </a:spcAft>
        <a:buClr>
          <a:schemeClr val="bg2"/>
        </a:buClr>
        <a:buSzPct val="75000"/>
        <a:buChar char="•"/>
        <a:defRPr sz="2000">
          <a:solidFill>
            <a:schemeClr val="tx1"/>
          </a:solidFill>
          <a:latin typeface="+mn-lt"/>
        </a:defRPr>
      </a:lvl7pPr>
      <a:lvl8pPr marL="3429000" indent="-228600" algn="l" rtl="0" eaLnBrk="1" fontAlgn="base" hangingPunct="1">
        <a:spcBef>
          <a:spcPct val="20000"/>
        </a:spcBef>
        <a:spcAft>
          <a:spcPct val="0"/>
        </a:spcAft>
        <a:buClr>
          <a:schemeClr val="bg2"/>
        </a:buClr>
        <a:buSzPct val="75000"/>
        <a:buChar char="•"/>
        <a:defRPr sz="2000">
          <a:solidFill>
            <a:schemeClr val="tx1"/>
          </a:solidFill>
          <a:latin typeface="+mn-lt"/>
        </a:defRPr>
      </a:lvl8pPr>
      <a:lvl9pPr marL="3886200" indent="-228600" algn="l" rtl="0" eaLnBrk="1" fontAlgn="base" hangingPunct="1">
        <a:spcBef>
          <a:spcPct val="20000"/>
        </a:spcBef>
        <a:spcAft>
          <a:spcPct val="0"/>
        </a:spcAft>
        <a:buClr>
          <a:schemeClr val="bg2"/>
        </a:buClr>
        <a:buSzPct val="7500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www.youtube.com/watch?v=aU81g9wmg8Q" TargetMode="Externa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gif"/><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2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jpeg"/><Relationship Id="rId4" Type="http://schemas.openxmlformats.org/officeDocument/2006/relationships/image" Target="../media/image31.jpeg"/></Relationships>
</file>

<file path=ppt/slides/_rels/slide2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 Id="rId5" Type="http://schemas.openxmlformats.org/officeDocument/2006/relationships/image" Target="../media/image39.jpeg"/><Relationship Id="rId4" Type="http://schemas.openxmlformats.org/officeDocument/2006/relationships/image" Target="../media/image38.jpeg"/></Relationships>
</file>

<file path=ppt/slides/_rels/slide2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8.xml"/><Relationship Id="rId4" Type="http://schemas.openxmlformats.org/officeDocument/2006/relationships/image" Target="../media/image42.jpeg"/></Relationships>
</file>

<file path=ppt/slides/_rels/slide2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 Id="rId5" Type="http://schemas.openxmlformats.org/officeDocument/2006/relationships/image" Target="../media/image43.jpeg"/><Relationship Id="rId4" Type="http://schemas.openxmlformats.org/officeDocument/2006/relationships/image" Target="../media/image38.jpeg"/></Relationships>
</file>

<file path=ppt/slides/_rels/slide2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8.xml"/><Relationship Id="rId4" Type="http://schemas.openxmlformats.org/officeDocument/2006/relationships/image" Target="../media/image45.jpeg"/></Relationships>
</file>

<file path=ppt/slides/_rels/slide2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48.jpeg"/><Relationship Id="rId4" Type="http://schemas.openxmlformats.org/officeDocument/2006/relationships/image" Target="../media/image47.jpeg"/></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51.jpeg"/><Relationship Id="rId4" Type="http://schemas.openxmlformats.org/officeDocument/2006/relationships/image" Target="../media/image50.jpeg"/></Relationships>
</file>

<file path=ppt/slides/_rels/slide33.xml.rels><?xml version="1.0" encoding="UTF-8" standalone="yes"?>
<Relationships xmlns="http://schemas.openxmlformats.org/package/2006/relationships"><Relationship Id="rId8" Type="http://schemas.openxmlformats.org/officeDocument/2006/relationships/image" Target="../media/image57.jpeg"/><Relationship Id="rId3" Type="http://schemas.openxmlformats.org/officeDocument/2006/relationships/image" Target="../media/image52.jpeg"/><Relationship Id="rId7" Type="http://schemas.openxmlformats.org/officeDocument/2006/relationships/image" Target="../media/image56.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53.jpeg"/></Relationships>
</file>

<file path=ppt/slides/_rels/slide34.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59.jpeg"/></Relationships>
</file>

<file path=ppt/slides/_rels/slide39.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64.jpeg"/><Relationship Id="rId4" Type="http://schemas.openxmlformats.org/officeDocument/2006/relationships/image" Target="../media/image63.jpeg"/></Relationships>
</file>

<file path=ppt/slides/_rels/slide42.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67.jpeg"/><Relationship Id="rId4" Type="http://schemas.openxmlformats.org/officeDocument/2006/relationships/image" Target="../media/image66.jpeg"/></Relationships>
</file>

<file path=ppt/slides/_rels/slide4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44.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69.jpeg"/><Relationship Id="rId4" Type="http://schemas.openxmlformats.org/officeDocument/2006/relationships/hyperlink" Target="http://upload.wikimedia.org/wikipedia/en/9/9b/Amazzone_ferita_-_Wounded_Amazon_-_Polykleitos_-_V_cent._BC_-_Musei_Capitolini_Roma_.jpg" TargetMode="Externa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sz="quarter"/>
          </p:nvPr>
        </p:nvSpPr>
        <p:spPr/>
        <p:txBody>
          <a:bodyPr/>
          <a:lstStyle/>
          <a:p>
            <a:r>
              <a:rPr lang="en-US" dirty="0" smtClean="0"/>
              <a:t>Classical Greek Art</a:t>
            </a:r>
            <a:endParaRPr lang="en-US" dirty="0"/>
          </a:p>
        </p:txBody>
      </p:sp>
      <p:sp>
        <p:nvSpPr>
          <p:cNvPr id="3" name="Subtitle 2"/>
          <p:cNvSpPr>
            <a:spLocks noGrp="1"/>
          </p:cNvSpPr>
          <p:nvPr>
            <p:ph type="subTitle" sz="quarter" idx="1"/>
          </p:nvPr>
        </p:nvSpPr>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i="1" dirty="0" err="1" smtClean="0"/>
              <a:t>Kritios</a:t>
            </a:r>
            <a:r>
              <a:rPr lang="en-US" i="1" dirty="0" smtClean="0"/>
              <a:t> Boy</a:t>
            </a:r>
            <a:r>
              <a:rPr lang="en-US" dirty="0" smtClean="0"/>
              <a:t/>
            </a:r>
            <a:br>
              <a:rPr lang="en-US" dirty="0" smtClean="0"/>
            </a:br>
            <a:r>
              <a:rPr lang="en-US" dirty="0" smtClean="0"/>
              <a:t>Classical Greek</a:t>
            </a:r>
            <a:br>
              <a:rPr lang="en-US" dirty="0" smtClean="0"/>
            </a:br>
            <a:r>
              <a:rPr lang="en-US" dirty="0" smtClean="0"/>
              <a:t>450 BCE</a:t>
            </a:r>
            <a:br>
              <a:rPr lang="en-US" dirty="0" smtClean="0"/>
            </a:br>
            <a:r>
              <a:rPr lang="en-US" dirty="0" smtClean="0">
                <a:solidFill>
                  <a:srgbClr val="FF0000"/>
                </a:solidFill>
              </a:rPr>
              <a:t>KEY Piece</a:t>
            </a:r>
            <a:endParaRPr lang="en-US" dirty="0">
              <a:solidFill>
                <a:srgbClr val="FF0000"/>
              </a:solidFill>
            </a:endParaRPr>
          </a:p>
        </p:txBody>
      </p:sp>
      <p:sp>
        <p:nvSpPr>
          <p:cNvPr id="5" name="Content Placeholder 4"/>
          <p:cNvSpPr>
            <a:spLocks noGrp="1"/>
          </p:cNvSpPr>
          <p:nvPr>
            <p:ph idx="1"/>
          </p:nvPr>
        </p:nvSpPr>
        <p:spPr/>
        <p:txBody>
          <a:bodyPr/>
          <a:lstStyle/>
          <a:p>
            <a:endParaRPr lang="en-US"/>
          </a:p>
        </p:txBody>
      </p:sp>
      <p:sp>
        <p:nvSpPr>
          <p:cNvPr id="6" name="Text Placeholder 5"/>
          <p:cNvSpPr>
            <a:spLocks noGrp="1"/>
          </p:cNvSpPr>
          <p:nvPr>
            <p:ph type="body" sz="half" idx="2"/>
          </p:nvPr>
        </p:nvSpPr>
        <p:spPr/>
        <p:txBody>
          <a:bodyPr/>
          <a:lstStyle/>
          <a:p>
            <a:pPr>
              <a:buFont typeface="Arial" pitchFamily="34" charset="0"/>
              <a:buChar char="•"/>
            </a:pPr>
            <a:r>
              <a:rPr lang="en-US" dirty="0" smtClean="0"/>
              <a:t>The final break with Egyptian art.</a:t>
            </a:r>
          </a:p>
          <a:p>
            <a:pPr>
              <a:buFont typeface="Arial" pitchFamily="34" charset="0"/>
              <a:buChar char="•"/>
            </a:pPr>
            <a:r>
              <a:rPr lang="en-US" b="1" dirty="0" err="1" smtClean="0"/>
              <a:t>Contrapposto</a:t>
            </a:r>
            <a:r>
              <a:rPr lang="en-US" b="1" dirty="0" smtClean="0"/>
              <a:t> stance </a:t>
            </a:r>
          </a:p>
          <a:p>
            <a:pPr>
              <a:buFont typeface="Arial" pitchFamily="34" charset="0"/>
              <a:buChar char="•"/>
            </a:pPr>
            <a:r>
              <a:rPr lang="en-US" dirty="0" smtClean="0"/>
              <a:t>(</a:t>
            </a:r>
            <a:r>
              <a:rPr lang="en-US" dirty="0"/>
              <a:t>or counterbalance is shown with the dip in the right hip and the bent leg, the artist has captured the weight shift and has carved this shift in marble</a:t>
            </a:r>
            <a:r>
              <a:rPr lang="en-US" dirty="0" smtClean="0"/>
              <a:t>.)</a:t>
            </a:r>
            <a:endParaRPr lang="en-US" b="1" dirty="0" smtClean="0"/>
          </a:p>
          <a:p>
            <a:pPr>
              <a:buFont typeface="Arial" pitchFamily="34" charset="0"/>
              <a:buChar char="•"/>
            </a:pPr>
            <a:r>
              <a:rPr lang="en-US" dirty="0" smtClean="0"/>
              <a:t>Slight Turn of the head</a:t>
            </a:r>
          </a:p>
          <a:p>
            <a:pPr>
              <a:buFont typeface="Arial" pitchFamily="34" charset="0"/>
              <a:buChar char="•"/>
            </a:pPr>
            <a:r>
              <a:rPr lang="en-US" dirty="0" smtClean="0"/>
              <a:t>Transitions from the Archaic to the Classical</a:t>
            </a:r>
          </a:p>
          <a:p>
            <a:pPr>
              <a:buFont typeface="Arial" pitchFamily="34" charset="0"/>
              <a:buChar char="•"/>
            </a:pPr>
            <a:r>
              <a:rPr lang="en-US" dirty="0" smtClean="0"/>
              <a:t>Very naturalistic- sculpted form live models- little idealism.</a:t>
            </a:r>
          </a:p>
          <a:p>
            <a:pPr>
              <a:buFont typeface="Arial" pitchFamily="34" charset="0"/>
              <a:buChar char="•"/>
            </a:pPr>
            <a:r>
              <a:rPr lang="en-US" dirty="0" smtClean="0"/>
              <a:t>Called </a:t>
            </a:r>
            <a:r>
              <a:rPr lang="en-US" dirty="0" err="1" smtClean="0"/>
              <a:t>Kritios</a:t>
            </a:r>
            <a:r>
              <a:rPr lang="en-US" dirty="0" smtClean="0"/>
              <a:t> Boy, because it was once thought to have been carved by a man named </a:t>
            </a:r>
            <a:r>
              <a:rPr lang="en-US" dirty="0" err="1" smtClean="0"/>
              <a:t>Kritios</a:t>
            </a:r>
            <a:r>
              <a:rPr lang="en-US" dirty="0" smtClean="0"/>
              <a:t>. </a:t>
            </a:r>
          </a:p>
          <a:p>
            <a:endParaRPr lang="en-US" dirty="0"/>
          </a:p>
        </p:txBody>
      </p:sp>
      <p:pic>
        <p:nvPicPr>
          <p:cNvPr id="7" name="Picture 4" descr="kritios boy acropolis"/>
          <p:cNvPicPr>
            <a:picLocks noChangeAspect="1" noChangeArrowheads="1"/>
          </p:cNvPicPr>
          <p:nvPr/>
        </p:nvPicPr>
        <p:blipFill>
          <a:blip r:embed="rId2" cstate="print"/>
          <a:srcRect r="15882"/>
          <a:stretch>
            <a:fillRect/>
          </a:stretch>
        </p:blipFill>
        <p:spPr bwMode="auto">
          <a:xfrm>
            <a:off x="3581400" y="304800"/>
            <a:ext cx="5105400" cy="5921375"/>
          </a:xfrm>
          <a:prstGeom prst="rect">
            <a:avLst/>
          </a:prstGeom>
          <a:noFill/>
          <a:ln w="9525">
            <a:noFill/>
            <a:miter lim="800000"/>
            <a:headEnd/>
            <a:tailEnd/>
          </a:ln>
        </p:spPr>
      </p:pic>
      <p:sp>
        <p:nvSpPr>
          <p:cNvPr id="8" name="5-Point Star 7"/>
          <p:cNvSpPr/>
          <p:nvPr/>
        </p:nvSpPr>
        <p:spPr>
          <a:xfrm>
            <a:off x="2362200" y="304800"/>
            <a:ext cx="914400" cy="990600"/>
          </a:xfrm>
          <a:prstGeom prst="star5">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ox(i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ox(in)">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ox(in)">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ox(in)">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box(in)">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box(in)">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box(in)">
                                      <p:cBhvr>
                                        <p:cTn id="37"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endParaRPr lang="en-US" smtClean="0"/>
          </a:p>
        </p:txBody>
      </p:sp>
      <p:sp>
        <p:nvSpPr>
          <p:cNvPr id="9219" name="Rectangle 3"/>
          <p:cNvSpPr>
            <a:spLocks noGrp="1" noChangeArrowheads="1"/>
          </p:cNvSpPr>
          <p:nvPr>
            <p:ph idx="1"/>
          </p:nvPr>
        </p:nvSpPr>
        <p:spPr/>
        <p:txBody>
          <a:bodyPr/>
          <a:lstStyle/>
          <a:p>
            <a:pPr eaLnBrk="1" hangingPunct="1"/>
            <a:endParaRPr lang="en-US" smtClean="0"/>
          </a:p>
        </p:txBody>
      </p:sp>
      <p:pic>
        <p:nvPicPr>
          <p:cNvPr id="9220" name="Picture 4" descr="pericles"/>
          <p:cNvPicPr>
            <a:picLocks noChangeAspect="1" noChangeArrowheads="1"/>
          </p:cNvPicPr>
          <p:nvPr/>
        </p:nvPicPr>
        <p:blipFill>
          <a:blip r:embed="rId3" cstate="print"/>
          <a:srcRect/>
          <a:stretch>
            <a:fillRect/>
          </a:stretch>
        </p:blipFill>
        <p:spPr bwMode="auto">
          <a:xfrm>
            <a:off x="5307013" y="0"/>
            <a:ext cx="3836987" cy="6858000"/>
          </a:xfrm>
          <a:prstGeom prst="rect">
            <a:avLst/>
          </a:prstGeom>
          <a:noFill/>
          <a:ln w="9525">
            <a:noFill/>
            <a:miter lim="800000"/>
            <a:headEnd/>
            <a:tailEnd/>
          </a:ln>
        </p:spPr>
      </p:pic>
      <p:pic>
        <p:nvPicPr>
          <p:cNvPr id="27656" name="Picture 8" descr="Map%20Persian%20Wars"/>
          <p:cNvPicPr>
            <a:picLocks noChangeAspect="1" noChangeArrowheads="1"/>
          </p:cNvPicPr>
          <p:nvPr/>
        </p:nvPicPr>
        <p:blipFill>
          <a:blip r:embed="rId4" cstate="print"/>
          <a:srcRect/>
          <a:stretch>
            <a:fillRect/>
          </a:stretch>
        </p:blipFill>
        <p:spPr bwMode="auto">
          <a:xfrm>
            <a:off x="0" y="0"/>
            <a:ext cx="9144000" cy="6923088"/>
          </a:xfrm>
          <a:prstGeom prst="rect">
            <a:avLst/>
          </a:prstGeom>
          <a:noFill/>
          <a:ln w="9525">
            <a:noFill/>
            <a:miter lim="800000"/>
            <a:headEnd/>
            <a:tailEnd/>
          </a:ln>
        </p:spPr>
      </p:pic>
      <p:pic>
        <p:nvPicPr>
          <p:cNvPr id="27654" name="Picture 6" descr="image?id=94962&amp;rendTypeId=4"/>
          <p:cNvPicPr>
            <a:picLocks noChangeAspect="1" noChangeArrowheads="1"/>
          </p:cNvPicPr>
          <p:nvPr/>
        </p:nvPicPr>
        <p:blipFill>
          <a:blip r:embed="rId5" cstate="print"/>
          <a:srcRect/>
          <a:stretch>
            <a:fillRect/>
          </a:stretch>
        </p:blipFill>
        <p:spPr bwMode="auto">
          <a:xfrm>
            <a:off x="0" y="0"/>
            <a:ext cx="5238750" cy="34480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nodeType="clickEffect">
                                  <p:stCondLst>
                                    <p:cond delay="0"/>
                                  </p:stCondLst>
                                  <p:childTnLst>
                                    <p:set>
                                      <p:cBhvr>
                                        <p:cTn id="6" dur="1" fill="hold">
                                          <p:stCondLst>
                                            <p:cond delay="0"/>
                                          </p:stCondLst>
                                        </p:cTn>
                                        <p:tgtEl>
                                          <p:spTgt spid="27656"/>
                                        </p:tgtEl>
                                        <p:attrNameLst>
                                          <p:attrName>style.visibility</p:attrName>
                                        </p:attrNameLst>
                                      </p:cBhvr>
                                      <p:to>
                                        <p:strVal val="visible"/>
                                      </p:to>
                                    </p:set>
                                    <p:anim calcmode="lin" valueType="num">
                                      <p:cBhvr>
                                        <p:cTn id="7" dur="1000" fill="hold"/>
                                        <p:tgtEl>
                                          <p:spTgt spid="27656"/>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27656"/>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27656"/>
                                        </p:tgtEl>
                                        <p:attrNameLst>
                                          <p:attrName>ppt_y</p:attrName>
                                        </p:attrNameLst>
                                      </p:cBhvr>
                                      <p:tavLst>
                                        <p:tav tm="0">
                                          <p:val>
                                            <p:strVal val="#ppt_y"/>
                                          </p:val>
                                        </p:tav>
                                        <p:tav tm="100000">
                                          <p:val>
                                            <p:strVal val="#ppt_y"/>
                                          </p:val>
                                        </p:tav>
                                      </p:tavLst>
                                    </p:anim>
                                    <p:animEffect transition="in" filter="fade">
                                      <p:cBhvr>
                                        <p:cTn id="10" dur="1000"/>
                                        <p:tgtEl>
                                          <p:spTgt spid="2765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27654"/>
                                        </p:tgtEl>
                                        <p:attrNameLst>
                                          <p:attrName>style.visibility</p:attrName>
                                        </p:attrNameLst>
                                      </p:cBhvr>
                                      <p:to>
                                        <p:strVal val="visible"/>
                                      </p:to>
                                    </p:set>
                                    <p:anim calcmode="lin" valueType="num">
                                      <p:cBhvr additive="base">
                                        <p:cTn id="15" dur="500" fill="hold"/>
                                        <p:tgtEl>
                                          <p:spTgt spid="27654"/>
                                        </p:tgtEl>
                                        <p:attrNameLst>
                                          <p:attrName>ppt_x</p:attrName>
                                        </p:attrNameLst>
                                      </p:cBhvr>
                                      <p:tavLst>
                                        <p:tav tm="0">
                                          <p:val>
                                            <p:strVal val="#ppt_x"/>
                                          </p:val>
                                        </p:tav>
                                        <p:tav tm="100000">
                                          <p:val>
                                            <p:strVal val="#ppt_x"/>
                                          </p:val>
                                        </p:tav>
                                      </p:tavLst>
                                    </p:anim>
                                    <p:anim calcmode="lin" valueType="num">
                                      <p:cBhvr additive="base">
                                        <p:cTn id="16" dur="500" fill="hold"/>
                                        <p:tgtEl>
                                          <p:spTgt spid="276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i="1" dirty="0" err="1" smtClean="0"/>
              <a:t>Riace</a:t>
            </a:r>
            <a:r>
              <a:rPr lang="en-US" i="1" dirty="0" smtClean="0"/>
              <a:t> Warrior</a:t>
            </a:r>
            <a:r>
              <a:rPr lang="en-US" dirty="0" smtClean="0"/>
              <a:t/>
            </a:r>
            <a:br>
              <a:rPr lang="en-US" dirty="0" smtClean="0"/>
            </a:br>
            <a:r>
              <a:rPr lang="en-US" dirty="0" smtClean="0"/>
              <a:t>Classical Greek</a:t>
            </a:r>
            <a:br>
              <a:rPr lang="en-US" dirty="0" smtClean="0"/>
            </a:br>
            <a:r>
              <a:rPr lang="en-US" dirty="0" smtClean="0"/>
              <a:t>450 BCE</a:t>
            </a:r>
            <a:endParaRPr lang="en-US" dirty="0"/>
          </a:p>
        </p:txBody>
      </p:sp>
      <p:sp>
        <p:nvSpPr>
          <p:cNvPr id="5" name="Content Placeholder 4"/>
          <p:cNvSpPr>
            <a:spLocks noGrp="1"/>
          </p:cNvSpPr>
          <p:nvPr>
            <p:ph idx="1"/>
          </p:nvPr>
        </p:nvSpPr>
        <p:spPr/>
        <p:txBody>
          <a:bodyPr/>
          <a:lstStyle/>
          <a:p>
            <a:endParaRPr lang="en-US" dirty="0"/>
          </a:p>
        </p:txBody>
      </p:sp>
      <p:sp>
        <p:nvSpPr>
          <p:cNvPr id="6" name="Text Placeholder 5"/>
          <p:cNvSpPr>
            <a:spLocks noGrp="1"/>
          </p:cNvSpPr>
          <p:nvPr>
            <p:ph type="body" sz="half" idx="2"/>
          </p:nvPr>
        </p:nvSpPr>
        <p:spPr/>
        <p:txBody>
          <a:bodyPr>
            <a:normAutofit lnSpcReduction="10000"/>
          </a:bodyPr>
          <a:lstStyle/>
          <a:p>
            <a:pPr>
              <a:buFont typeface="Arial" pitchFamily="34" charset="0"/>
              <a:buChar char="•"/>
            </a:pPr>
            <a:r>
              <a:rPr lang="en-US" b="1" dirty="0"/>
              <a:t>Classical period begins c.450 BCE rationality/physical </a:t>
            </a:r>
            <a:endParaRPr lang="en-US" dirty="0"/>
          </a:p>
          <a:p>
            <a:r>
              <a:rPr lang="en-US" dirty="0"/>
              <a:t>New break away from the former unnatural, stiff, and immovable Egyptian stances</a:t>
            </a:r>
          </a:p>
          <a:p>
            <a:r>
              <a:rPr lang="en-US" dirty="0"/>
              <a:t>-Here the warriors are in a much more natural pose that is termed </a:t>
            </a:r>
            <a:r>
              <a:rPr lang="en-US" b="1" dirty="0" err="1"/>
              <a:t>contrapposto</a:t>
            </a:r>
            <a:r>
              <a:rPr lang="en-US" dirty="0"/>
              <a:t>-how humans really stand.</a:t>
            </a:r>
          </a:p>
          <a:p>
            <a:r>
              <a:rPr lang="en-US" dirty="0"/>
              <a:t>-The larger image is a hollow-bronze cast-the teeth are inlaid with silver; the lips and nipples are made out of copper.</a:t>
            </a:r>
          </a:p>
          <a:p>
            <a:r>
              <a:rPr lang="en-US" dirty="0"/>
              <a:t>-The figure almost seems to be in motion. </a:t>
            </a:r>
          </a:p>
          <a:p>
            <a:r>
              <a:rPr lang="en-US" dirty="0"/>
              <a:t>-No longer see the Archaic smile</a:t>
            </a:r>
          </a:p>
          <a:p>
            <a:r>
              <a:rPr lang="en-US" dirty="0"/>
              <a:t>-They are impossibly perfect which shows the movement away from a “naturalizing” tendency at the beginning of the Classical period and towards a more “idealized” focus.</a:t>
            </a:r>
          </a:p>
          <a:p>
            <a:r>
              <a:rPr lang="en-US" dirty="0"/>
              <a:t> </a:t>
            </a:r>
          </a:p>
          <a:p>
            <a:pPr>
              <a:buFont typeface="Arial" pitchFamily="34" charset="0"/>
              <a:buChar char="•"/>
            </a:pPr>
            <a:endParaRPr lang="en-US" dirty="0"/>
          </a:p>
        </p:txBody>
      </p:sp>
      <p:pic>
        <p:nvPicPr>
          <p:cNvPr id="7" name="Picture 4" descr="man_with_helmet"/>
          <p:cNvPicPr>
            <a:picLocks noChangeAspect="1" noChangeArrowheads="1"/>
          </p:cNvPicPr>
          <p:nvPr/>
        </p:nvPicPr>
        <p:blipFill>
          <a:blip r:embed="rId2" cstate="print"/>
          <a:srcRect/>
          <a:stretch>
            <a:fillRect/>
          </a:stretch>
        </p:blipFill>
        <p:spPr bwMode="auto">
          <a:xfrm>
            <a:off x="3352800" y="0"/>
            <a:ext cx="2805113" cy="6858000"/>
          </a:xfrm>
          <a:prstGeom prst="rect">
            <a:avLst/>
          </a:prstGeom>
          <a:noFill/>
          <a:ln w="9525">
            <a:noFill/>
            <a:miter lim="800000"/>
            <a:headEnd/>
            <a:tailEnd/>
          </a:ln>
        </p:spPr>
      </p:pic>
      <p:pic>
        <p:nvPicPr>
          <p:cNvPr id="8" name="Picture 6" descr="_41129749_riace_bbc_203"/>
          <p:cNvPicPr>
            <a:picLocks noChangeAspect="1" noChangeArrowheads="1"/>
          </p:cNvPicPr>
          <p:nvPr/>
        </p:nvPicPr>
        <p:blipFill>
          <a:blip r:embed="rId3" cstate="print"/>
          <a:srcRect/>
          <a:stretch>
            <a:fillRect/>
          </a:stretch>
        </p:blipFill>
        <p:spPr bwMode="auto">
          <a:xfrm>
            <a:off x="4551363" y="0"/>
            <a:ext cx="4592637" cy="66294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linds(horizontal)">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blinds(horizontal)">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blinds(horizontal)">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blinds(horizontal)">
                                      <p:cBhvr>
                                        <p:cTn id="37" dur="500"/>
                                        <p:tgtEl>
                                          <p:spTgt spid="6">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blinds(horizontal)">
                                      <p:cBhvr>
                                        <p:cTn id="4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Polykleitos</a:t>
            </a:r>
            <a:r>
              <a:rPr lang="en-US" dirty="0" smtClean="0"/>
              <a:t/>
            </a:r>
            <a:br>
              <a:rPr lang="en-US" dirty="0" smtClean="0"/>
            </a:br>
            <a:r>
              <a:rPr lang="en-US" i="1" dirty="0" smtClean="0"/>
              <a:t>Spear Bearer </a:t>
            </a:r>
            <a:r>
              <a:rPr lang="en-US" dirty="0" smtClean="0"/>
              <a:t>or</a:t>
            </a:r>
            <a:r>
              <a:rPr lang="en-US" i="1" dirty="0" smtClean="0"/>
              <a:t> </a:t>
            </a:r>
            <a:r>
              <a:rPr lang="en-US" sz="1800" i="1" dirty="0" err="1" smtClean="0"/>
              <a:t>Doryphoros</a:t>
            </a:r>
            <a:r>
              <a:rPr lang="en-US" sz="1800" i="1" dirty="0" smtClean="0"/>
              <a:t/>
            </a:r>
            <a:br>
              <a:rPr lang="en-US" sz="1800" i="1" dirty="0" smtClean="0"/>
            </a:br>
            <a:r>
              <a:rPr lang="en-US" sz="1800" dirty="0" smtClean="0"/>
              <a:t>Classical Greek- 450 BCE</a:t>
            </a:r>
            <a:br>
              <a:rPr lang="en-US" sz="1800" dirty="0" smtClean="0"/>
            </a:br>
            <a:r>
              <a:rPr lang="en-US" sz="1800" dirty="0" smtClean="0">
                <a:solidFill>
                  <a:srgbClr val="C00000"/>
                </a:solidFill>
              </a:rPr>
              <a:t>KEY PIECE</a:t>
            </a:r>
            <a:endParaRPr lang="en-US" sz="1800" dirty="0">
              <a:solidFill>
                <a:srgbClr val="C00000"/>
              </a:solidFill>
            </a:endParaRPr>
          </a:p>
        </p:txBody>
      </p:sp>
      <p:sp>
        <p:nvSpPr>
          <p:cNvPr id="3" name="Content Placeholder 2"/>
          <p:cNvSpPr>
            <a:spLocks noGrp="1"/>
          </p:cNvSpPr>
          <p:nvPr>
            <p:ph idx="1"/>
          </p:nvPr>
        </p:nvSpPr>
        <p:spPr/>
        <p:txBody>
          <a:bodyPr/>
          <a:lstStyle/>
          <a:p>
            <a:endParaRPr lang="en-US" dirty="0"/>
          </a:p>
        </p:txBody>
      </p:sp>
      <p:sp>
        <p:nvSpPr>
          <p:cNvPr id="4" name="Text Placeholder 3"/>
          <p:cNvSpPr>
            <a:spLocks noGrp="1"/>
          </p:cNvSpPr>
          <p:nvPr>
            <p:ph type="body" sz="half" idx="2"/>
          </p:nvPr>
        </p:nvSpPr>
        <p:spPr/>
        <p:txBody>
          <a:bodyPr>
            <a:normAutofit fontScale="92500" lnSpcReduction="20000"/>
          </a:bodyPr>
          <a:lstStyle/>
          <a:p>
            <a:r>
              <a:rPr lang="en-US" dirty="0"/>
              <a:t>Roman copy of the original </a:t>
            </a:r>
          </a:p>
          <a:p>
            <a:r>
              <a:rPr lang="en-US" dirty="0"/>
              <a:t> -Can see the sculptor striving for perfection found in the human form</a:t>
            </a:r>
          </a:p>
          <a:p>
            <a:r>
              <a:rPr lang="en-US" dirty="0"/>
              <a:t>-</a:t>
            </a:r>
            <a:r>
              <a:rPr lang="en-US" b="1" dirty="0" err="1"/>
              <a:t>Contrapposto</a:t>
            </a:r>
            <a:r>
              <a:rPr lang="en-US" dirty="0"/>
              <a:t> pose</a:t>
            </a:r>
          </a:p>
          <a:p>
            <a:r>
              <a:rPr lang="en-US" dirty="0"/>
              <a:t>-See opposition in all of the figure's limbs-creates a very fluid, but dynamic, posture.</a:t>
            </a:r>
          </a:p>
          <a:p>
            <a:r>
              <a:rPr lang="en-US" dirty="0"/>
              <a:t>-Though natural stance, the figure is still idealized and would not be found in nature-"</a:t>
            </a:r>
            <a:r>
              <a:rPr lang="en-US" dirty="0" smtClean="0"/>
              <a:t>god-like“</a:t>
            </a:r>
          </a:p>
          <a:p>
            <a:r>
              <a:rPr lang="en-US" dirty="0" smtClean="0"/>
              <a:t>Demonstration piece to accompany a treatise on the subject of the ideal statue</a:t>
            </a:r>
            <a:endParaRPr lang="en-US" dirty="0"/>
          </a:p>
          <a:p>
            <a:r>
              <a:rPr lang="en-US" dirty="0"/>
              <a:t>-Created through the utilization of math, not sculpted </a:t>
            </a:r>
            <a:r>
              <a:rPr lang="en-US" dirty="0" smtClean="0"/>
              <a:t>from </a:t>
            </a:r>
            <a:r>
              <a:rPr lang="en-US" dirty="0"/>
              <a:t>real life, hence the statue is perfect. </a:t>
            </a:r>
            <a:endParaRPr lang="en-US" dirty="0" smtClean="0"/>
          </a:p>
          <a:p>
            <a:r>
              <a:rPr lang="en-US" dirty="0" smtClean="0"/>
              <a:t>Called the Canon in its day- meant to be the inspiration for athletes-</a:t>
            </a:r>
            <a:endParaRPr lang="en-US" dirty="0"/>
          </a:p>
          <a:p>
            <a:r>
              <a:rPr lang="en-US" dirty="0"/>
              <a:t>-He is both a warrior and an athlete and his hand once held a spear</a:t>
            </a:r>
          </a:p>
          <a:p>
            <a:r>
              <a:rPr lang="en-US" dirty="0"/>
              <a:t>-He averts your gaze, you may admire him, but he does not recognize the attention. </a:t>
            </a:r>
          </a:p>
          <a:p>
            <a:r>
              <a:rPr lang="en-US" dirty="0"/>
              <a:t>-no emotion just perfection of human form </a:t>
            </a:r>
            <a:endParaRPr lang="en-US" dirty="0" smtClean="0"/>
          </a:p>
          <a:p>
            <a:r>
              <a:rPr lang="en-US" dirty="0" smtClean="0">
                <a:hlinkClick r:id="rId2"/>
              </a:rPr>
              <a:t>http://www.youtube.com/watch?v=aU81g9wmg8Q</a:t>
            </a:r>
            <a:endParaRPr lang="en-US" dirty="0" smtClean="0"/>
          </a:p>
          <a:p>
            <a:endParaRPr lang="en-US" dirty="0"/>
          </a:p>
        </p:txBody>
      </p:sp>
      <p:pic>
        <p:nvPicPr>
          <p:cNvPr id="5" name="Picture 5" descr="doryphoros1"/>
          <p:cNvPicPr>
            <a:picLocks noChangeAspect="1" noChangeArrowheads="1"/>
          </p:cNvPicPr>
          <p:nvPr/>
        </p:nvPicPr>
        <p:blipFill>
          <a:blip r:embed="rId3" cstate="print"/>
          <a:srcRect/>
          <a:stretch>
            <a:fillRect/>
          </a:stretch>
        </p:blipFill>
        <p:spPr bwMode="auto">
          <a:xfrm>
            <a:off x="4419600" y="0"/>
            <a:ext cx="4143375" cy="6858000"/>
          </a:xfrm>
          <a:prstGeom prst="rect">
            <a:avLst/>
          </a:prstGeom>
          <a:noFill/>
          <a:ln w="9525">
            <a:noFill/>
            <a:miter lim="800000"/>
            <a:headEnd/>
            <a:tailEnd/>
          </a:ln>
        </p:spPr>
      </p:pic>
      <p:sp>
        <p:nvSpPr>
          <p:cNvPr id="6" name="5-Point Star 5"/>
          <p:cNvSpPr/>
          <p:nvPr/>
        </p:nvSpPr>
        <p:spPr>
          <a:xfrm>
            <a:off x="3352800" y="228600"/>
            <a:ext cx="914400" cy="990600"/>
          </a:xfrm>
          <a:prstGeom prst="star5">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ox(i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ox(in)">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ox(in)">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ox(in)">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box(in)">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box(in)">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box(in)">
                                      <p:cBhvr>
                                        <p:cTn id="37" dur="500"/>
                                        <p:tgtEl>
                                          <p:spTgt spid="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nodeType="click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animEffect transition="in" filter="box(in)">
                                      <p:cBhvr>
                                        <p:cTn id="42" dur="500"/>
                                        <p:tgtEl>
                                          <p:spTgt spid="4">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nodeType="clickEffect">
                                  <p:stCondLst>
                                    <p:cond delay="0"/>
                                  </p:stCondLst>
                                  <p:childTnLst>
                                    <p:set>
                                      <p:cBhvr>
                                        <p:cTn id="46" dur="1" fill="hold">
                                          <p:stCondLst>
                                            <p:cond delay="0"/>
                                          </p:stCondLst>
                                        </p:cTn>
                                        <p:tgtEl>
                                          <p:spTgt spid="4">
                                            <p:txEl>
                                              <p:pRg st="8" end="8"/>
                                            </p:txEl>
                                          </p:spTgt>
                                        </p:tgtEl>
                                        <p:attrNameLst>
                                          <p:attrName>style.visibility</p:attrName>
                                        </p:attrNameLst>
                                      </p:cBhvr>
                                      <p:to>
                                        <p:strVal val="visible"/>
                                      </p:to>
                                    </p:set>
                                    <p:animEffect transition="in" filter="box(in)">
                                      <p:cBhvr>
                                        <p:cTn id="47" dur="500"/>
                                        <p:tgtEl>
                                          <p:spTgt spid="4">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nodeType="clickEffect">
                                  <p:stCondLst>
                                    <p:cond delay="0"/>
                                  </p:stCondLst>
                                  <p:childTnLst>
                                    <p:set>
                                      <p:cBhvr>
                                        <p:cTn id="51" dur="1" fill="hold">
                                          <p:stCondLst>
                                            <p:cond delay="0"/>
                                          </p:stCondLst>
                                        </p:cTn>
                                        <p:tgtEl>
                                          <p:spTgt spid="4">
                                            <p:txEl>
                                              <p:pRg st="9" end="9"/>
                                            </p:txEl>
                                          </p:spTgt>
                                        </p:tgtEl>
                                        <p:attrNameLst>
                                          <p:attrName>style.visibility</p:attrName>
                                        </p:attrNameLst>
                                      </p:cBhvr>
                                      <p:to>
                                        <p:strVal val="visible"/>
                                      </p:to>
                                    </p:set>
                                    <p:animEffect transition="in" filter="box(in)">
                                      <p:cBhvr>
                                        <p:cTn id="52" dur="500"/>
                                        <p:tgtEl>
                                          <p:spTgt spid="4">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4" presetClass="entr" presetSubtype="16" fill="hold" nodeType="clickEffect">
                                  <p:stCondLst>
                                    <p:cond delay="0"/>
                                  </p:stCondLst>
                                  <p:childTnLst>
                                    <p:set>
                                      <p:cBhvr>
                                        <p:cTn id="56" dur="1" fill="hold">
                                          <p:stCondLst>
                                            <p:cond delay="0"/>
                                          </p:stCondLst>
                                        </p:cTn>
                                        <p:tgtEl>
                                          <p:spTgt spid="4">
                                            <p:txEl>
                                              <p:pRg st="10" end="10"/>
                                            </p:txEl>
                                          </p:spTgt>
                                        </p:tgtEl>
                                        <p:attrNameLst>
                                          <p:attrName>style.visibility</p:attrName>
                                        </p:attrNameLst>
                                      </p:cBhvr>
                                      <p:to>
                                        <p:strVal val="visible"/>
                                      </p:to>
                                    </p:set>
                                    <p:animEffect transition="in" filter="box(in)">
                                      <p:cBhvr>
                                        <p:cTn id="57" dur="500"/>
                                        <p:tgtEl>
                                          <p:spTgt spid="4">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Text Placeholder 3"/>
          <p:cNvSpPr>
            <a:spLocks noGrp="1"/>
          </p:cNvSpPr>
          <p:nvPr>
            <p:ph type="body" sz="half" idx="2"/>
          </p:nvPr>
        </p:nvSpPr>
        <p:spPr/>
        <p:txBody>
          <a:bodyPr/>
          <a:lstStyle/>
          <a:p>
            <a:endParaRPr lang="en-US" dirty="0"/>
          </a:p>
        </p:txBody>
      </p:sp>
      <p:pic>
        <p:nvPicPr>
          <p:cNvPr id="1026" name="Picture 2" descr="E:\Files\Lessons\courses\AP Art History\art history\Greek and roman\Presentations\doryphoros3.jpg"/>
          <p:cNvPicPr>
            <a:picLocks noChangeAspect="1" noChangeArrowheads="1"/>
          </p:cNvPicPr>
          <p:nvPr/>
        </p:nvPicPr>
        <p:blipFill>
          <a:blip r:embed="rId2" cstate="print"/>
          <a:srcRect/>
          <a:stretch>
            <a:fillRect/>
          </a:stretch>
        </p:blipFill>
        <p:spPr bwMode="auto">
          <a:xfrm>
            <a:off x="1590675" y="300038"/>
            <a:ext cx="5962650" cy="6257925"/>
          </a:xfrm>
          <a:prstGeom prst="rect">
            <a:avLst/>
          </a:prstGeom>
          <a:noFill/>
        </p:spPr>
      </p:pic>
      <p:pic>
        <p:nvPicPr>
          <p:cNvPr id="1027" name="Picture 3" descr="E:\Files\Lessons\courses\AP Art History\art history\Greek and roman\Presentations\ajDoryphoros0104300305.jpg"/>
          <p:cNvPicPr>
            <a:picLocks noChangeAspect="1" noChangeArrowheads="1"/>
          </p:cNvPicPr>
          <p:nvPr/>
        </p:nvPicPr>
        <p:blipFill>
          <a:blip r:embed="rId3" cstate="print"/>
          <a:srcRect/>
          <a:stretch>
            <a:fillRect/>
          </a:stretch>
        </p:blipFill>
        <p:spPr bwMode="auto">
          <a:xfrm>
            <a:off x="3016250" y="539750"/>
            <a:ext cx="3111500" cy="57785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blinds(horizontal)">
                                      <p:cBhvr>
                                        <p:cTn id="7"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How can I remember that? </a:t>
            </a:r>
            <a:br>
              <a:rPr lang="en-US" dirty="0" smtClean="0"/>
            </a:br>
            <a:r>
              <a:rPr lang="en-US" dirty="0" smtClean="0"/>
              <a:t>Sing the song!</a:t>
            </a:r>
            <a:endParaRPr lang="en-US" dirty="0"/>
          </a:p>
        </p:txBody>
      </p:sp>
      <p:sp>
        <p:nvSpPr>
          <p:cNvPr id="6" name="Content Placeholder 5"/>
          <p:cNvSpPr>
            <a:spLocks noGrp="1"/>
          </p:cNvSpPr>
          <p:nvPr>
            <p:ph idx="1"/>
          </p:nvPr>
        </p:nvSpPr>
        <p:spPr>
          <a:xfrm>
            <a:off x="457200" y="1600200"/>
            <a:ext cx="5181600" cy="4525963"/>
          </a:xfrm>
        </p:spPr>
        <p:txBody>
          <a:bodyPr/>
          <a:lstStyle/>
          <a:p>
            <a:r>
              <a:rPr lang="en-US" dirty="0" smtClean="0"/>
              <a:t>Polyclitus wrote the </a:t>
            </a:r>
            <a:r>
              <a:rPr lang="en-US" i="1" dirty="0" smtClean="0"/>
              <a:t>Canon</a:t>
            </a:r>
          </a:p>
          <a:p>
            <a:pPr lvl="1"/>
            <a:r>
              <a:rPr lang="en-US" dirty="0" smtClean="0"/>
              <a:t>Sculpture too! </a:t>
            </a:r>
            <a:r>
              <a:rPr lang="en-US" i="1" dirty="0" smtClean="0"/>
              <a:t>Spear bearer</a:t>
            </a:r>
            <a:r>
              <a:rPr lang="en-US" dirty="0" smtClean="0"/>
              <a:t>!</a:t>
            </a:r>
          </a:p>
          <a:p>
            <a:pPr lvl="1"/>
            <a:r>
              <a:rPr lang="en-US" dirty="0" smtClean="0"/>
              <a:t>Ideal proportions make the perfect human</a:t>
            </a:r>
          </a:p>
          <a:p>
            <a:pPr lvl="1"/>
            <a:r>
              <a:rPr lang="en-US" dirty="0" smtClean="0"/>
              <a:t>Seven heads tall, seven heads tall</a:t>
            </a:r>
          </a:p>
          <a:p>
            <a:endParaRPr lang="en-US" dirty="0"/>
          </a:p>
        </p:txBody>
      </p:sp>
      <p:pic>
        <p:nvPicPr>
          <p:cNvPr id="7" name="Picture 6" descr="doryphoros.jpg"/>
          <p:cNvPicPr>
            <a:picLocks noChangeAspect="1"/>
          </p:cNvPicPr>
          <p:nvPr/>
        </p:nvPicPr>
        <p:blipFill>
          <a:blip r:embed="rId2" cstate="print"/>
          <a:stretch>
            <a:fillRect/>
          </a:stretch>
        </p:blipFill>
        <p:spPr>
          <a:xfrm>
            <a:off x="5751298" y="1371600"/>
            <a:ext cx="3392702" cy="5257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linds(horizontal)">
                                      <p:cBhvr>
                                        <p:cTn id="2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Myron</a:t>
            </a:r>
            <a:br>
              <a:rPr lang="en-US" dirty="0" smtClean="0"/>
            </a:br>
            <a:r>
              <a:rPr lang="en-US" i="1" dirty="0" smtClean="0"/>
              <a:t>Discus Thrower or </a:t>
            </a:r>
            <a:r>
              <a:rPr lang="en-US" i="1" dirty="0" err="1" smtClean="0"/>
              <a:t>Diskobolos</a:t>
            </a:r>
            <a:r>
              <a:rPr lang="en-US" i="1" dirty="0" smtClean="0"/>
              <a:t/>
            </a:r>
            <a:br>
              <a:rPr lang="en-US" i="1" dirty="0" smtClean="0"/>
            </a:br>
            <a:r>
              <a:rPr lang="en-US" dirty="0" smtClean="0"/>
              <a:t>Classical Greek</a:t>
            </a:r>
            <a:br>
              <a:rPr lang="en-US" dirty="0" smtClean="0"/>
            </a:br>
            <a:r>
              <a:rPr lang="en-US" dirty="0" smtClean="0"/>
              <a:t>450 BCE</a:t>
            </a:r>
            <a:endParaRPr lang="en-US" dirty="0"/>
          </a:p>
        </p:txBody>
      </p:sp>
      <p:sp>
        <p:nvSpPr>
          <p:cNvPr id="3" name="Content Placeholder 2"/>
          <p:cNvSpPr>
            <a:spLocks noGrp="1"/>
          </p:cNvSpPr>
          <p:nvPr>
            <p:ph idx="1"/>
          </p:nvPr>
        </p:nvSpPr>
        <p:spPr/>
        <p:txBody>
          <a:bodyPr/>
          <a:lstStyle/>
          <a:p>
            <a:endParaRPr lang="en-US"/>
          </a:p>
        </p:txBody>
      </p:sp>
      <p:sp>
        <p:nvSpPr>
          <p:cNvPr id="4" name="Text Placeholder 3"/>
          <p:cNvSpPr>
            <a:spLocks noGrp="1"/>
          </p:cNvSpPr>
          <p:nvPr>
            <p:ph type="body" sz="half" idx="2"/>
          </p:nvPr>
        </p:nvSpPr>
        <p:spPr/>
        <p:txBody>
          <a:bodyPr/>
          <a:lstStyle/>
          <a:p>
            <a:r>
              <a:rPr lang="en-US" dirty="0"/>
              <a:t>-This is a Roman copy of the original statue that no longer exists.</a:t>
            </a:r>
          </a:p>
          <a:p>
            <a:r>
              <a:rPr lang="en-US" dirty="0"/>
              <a:t>-The trunk of the tree was added for support.</a:t>
            </a:r>
          </a:p>
          <a:p>
            <a:r>
              <a:rPr lang="en-US" dirty="0"/>
              <a:t>-Everything about the figure is in motion-captured at the peak moment of the movement.</a:t>
            </a:r>
          </a:p>
          <a:p>
            <a:r>
              <a:rPr lang="en-US" dirty="0"/>
              <a:t>-See influence from Archaic style because the chest faces the onlooker, not truly statue in the round, it is meant to be viewed from the front</a:t>
            </a:r>
          </a:p>
          <a:p>
            <a:r>
              <a:rPr lang="en-US" dirty="0"/>
              <a:t>-No real expression because it is a timeless moment</a:t>
            </a:r>
          </a:p>
          <a:p>
            <a:r>
              <a:rPr lang="en-US" dirty="0"/>
              <a:t>-Unlike Archaic style because the disc thrower is more concerned about the actual throw than the viewers watching</a:t>
            </a:r>
          </a:p>
          <a:p>
            <a:r>
              <a:rPr lang="en-US" dirty="0"/>
              <a:t>-The arms and legs form an intersection of arcs-more energy.</a:t>
            </a:r>
          </a:p>
          <a:p>
            <a:endParaRPr lang="en-US" dirty="0"/>
          </a:p>
        </p:txBody>
      </p:sp>
      <p:pic>
        <p:nvPicPr>
          <p:cNvPr id="5" name="Picture 7" descr="diskobolos2"/>
          <p:cNvPicPr>
            <a:picLocks noChangeAspect="1" noChangeArrowheads="1"/>
          </p:cNvPicPr>
          <p:nvPr/>
        </p:nvPicPr>
        <p:blipFill>
          <a:blip r:embed="rId2" cstate="print"/>
          <a:srcRect/>
          <a:stretch>
            <a:fillRect/>
          </a:stretch>
        </p:blipFill>
        <p:spPr bwMode="auto">
          <a:xfrm>
            <a:off x="5105400" y="0"/>
            <a:ext cx="3733800" cy="6691312"/>
          </a:xfrm>
          <a:prstGeom prst="rect">
            <a:avLst/>
          </a:prstGeom>
          <a:noFill/>
          <a:ln w="9525">
            <a:noFill/>
            <a:miter lim="800000"/>
            <a:headEnd/>
            <a:tailEnd/>
          </a:ln>
        </p:spPr>
      </p:pic>
      <p:pic>
        <p:nvPicPr>
          <p:cNvPr id="6" name="Picture 6" descr="diskobolos1"/>
          <p:cNvPicPr>
            <a:picLocks noChangeAspect="1" noChangeArrowheads="1"/>
          </p:cNvPicPr>
          <p:nvPr/>
        </p:nvPicPr>
        <p:blipFill>
          <a:blip r:embed="rId3" cstate="print"/>
          <a:srcRect/>
          <a:stretch>
            <a:fillRect/>
          </a:stretch>
        </p:blipFill>
        <p:spPr bwMode="auto">
          <a:xfrm>
            <a:off x="5029200" y="98425"/>
            <a:ext cx="3657600" cy="66833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 calcmode="lin" valueType="num">
                                      <p:cBhvr additive="base">
                                        <p:cTn id="19"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4" end="4"/>
                                            </p:txEl>
                                          </p:spTgt>
                                        </p:tgtEl>
                                        <p:attrNameLst>
                                          <p:attrName>style.visibility</p:attrName>
                                        </p:attrNameLst>
                                      </p:cBhvr>
                                      <p:to>
                                        <p:strVal val="visible"/>
                                      </p:to>
                                    </p:set>
                                    <p:anim calcmode="lin" valueType="num">
                                      <p:cBhvr additive="base">
                                        <p:cTn id="25"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5" end="5"/>
                                            </p:txEl>
                                          </p:spTgt>
                                        </p:tgtEl>
                                        <p:attrNameLst>
                                          <p:attrName>style.visibility</p:attrName>
                                        </p:attrNameLst>
                                      </p:cBhvr>
                                      <p:to>
                                        <p:strVal val="visible"/>
                                      </p:to>
                                    </p:set>
                                    <p:anim calcmode="lin" valueType="num">
                                      <p:cBhvr additive="base">
                                        <p:cTn id="31"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 calcmode="lin" valueType="num">
                                      <p:cBhvr additive="base">
                                        <p:cTn id="37"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ppt_x"/>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i="1" dirty="0" smtClean="0"/>
              <a:t>Athena, </a:t>
            </a:r>
            <a:r>
              <a:rPr lang="en-US" i="1" dirty="0" err="1" smtClean="0"/>
              <a:t>Herakles</a:t>
            </a:r>
            <a:r>
              <a:rPr lang="en-US" i="1" dirty="0" smtClean="0"/>
              <a:t>, and Atlas </a:t>
            </a:r>
            <a:r>
              <a:rPr lang="en-US" dirty="0" smtClean="0"/>
              <a:t>from the Temple of Zeus</a:t>
            </a:r>
            <a:br>
              <a:rPr lang="en-US" dirty="0" smtClean="0"/>
            </a:br>
            <a:r>
              <a:rPr lang="en-US" dirty="0" smtClean="0"/>
              <a:t> Classical Greek </a:t>
            </a:r>
            <a:br>
              <a:rPr lang="en-US" dirty="0" smtClean="0"/>
            </a:br>
            <a:r>
              <a:rPr lang="en-US" dirty="0" smtClean="0"/>
              <a:t>450 BCE</a:t>
            </a:r>
            <a:endParaRPr lang="en-US" dirty="0"/>
          </a:p>
        </p:txBody>
      </p:sp>
      <p:pic>
        <p:nvPicPr>
          <p:cNvPr id="5" name="Picture 2" descr="http://www.southwestern.edu/departments/classics/images/olymzeusapples.gif"/>
          <p:cNvPicPr>
            <a:picLocks noGrp="1" noChangeAspect="1" noChangeArrowheads="1"/>
          </p:cNvPicPr>
          <p:nvPr>
            <p:ph idx="1"/>
          </p:nvPr>
        </p:nvPicPr>
        <p:blipFill>
          <a:blip r:embed="rId2" cstate="print"/>
          <a:stretch>
            <a:fillRect/>
          </a:stretch>
        </p:blipFill>
        <p:spPr bwMode="auto">
          <a:xfrm>
            <a:off x="3844925" y="508794"/>
            <a:ext cx="4572000" cy="5381625"/>
          </a:xfrm>
          <a:prstGeom prst="rect">
            <a:avLst/>
          </a:prstGeom>
          <a:noFill/>
          <a:ln w="9525">
            <a:noFill/>
            <a:miter lim="800000"/>
            <a:headEnd/>
            <a:tailEnd/>
          </a:ln>
        </p:spPr>
      </p:pic>
      <p:sp>
        <p:nvSpPr>
          <p:cNvPr id="4" name="Text Placeholder 3"/>
          <p:cNvSpPr>
            <a:spLocks noGrp="1"/>
          </p:cNvSpPr>
          <p:nvPr>
            <p:ph type="body" sz="half" idx="2"/>
          </p:nvPr>
        </p:nvSpPr>
        <p:spPr/>
        <p:txBody>
          <a:bodyPr/>
          <a:lstStyle/>
          <a:p>
            <a:r>
              <a:rPr lang="en-US" dirty="0" smtClean="0"/>
              <a:t>-Atlas returning to </a:t>
            </a:r>
            <a:r>
              <a:rPr lang="en-US" dirty="0" err="1" smtClean="0"/>
              <a:t>Herakles</a:t>
            </a:r>
            <a:r>
              <a:rPr lang="en-US" dirty="0" smtClean="0"/>
              <a:t> with the apples of </a:t>
            </a:r>
            <a:r>
              <a:rPr lang="en-US" dirty="0" err="1" smtClean="0"/>
              <a:t>Hesperides</a:t>
            </a:r>
            <a:r>
              <a:rPr lang="en-US" dirty="0" smtClean="0"/>
              <a:t>: </a:t>
            </a:r>
            <a:r>
              <a:rPr lang="en-US" dirty="0" err="1" smtClean="0"/>
              <a:t>Herakles</a:t>
            </a:r>
            <a:r>
              <a:rPr lang="en-US" dirty="0" smtClean="0"/>
              <a:t> held the world up (with a cushion so soften the discomfort) for Atlas while he was gone </a:t>
            </a:r>
          </a:p>
          <a:p>
            <a:r>
              <a:rPr lang="en-US" dirty="0" smtClean="0"/>
              <a:t>-Transitional phase between the stiff Archaic and the more relaxed Classical forms</a:t>
            </a:r>
          </a:p>
          <a:p>
            <a:r>
              <a:rPr lang="en-US" dirty="0" smtClean="0"/>
              <a:t>-Athena’s body is revealed under her robes, and heavily idealized bodies of Atlas and </a:t>
            </a:r>
            <a:r>
              <a:rPr lang="en-US" dirty="0" err="1" smtClean="0"/>
              <a:t>Herakles</a:t>
            </a:r>
            <a:r>
              <a:rPr lang="en-US" dirty="0" smtClean="0"/>
              <a:t> </a:t>
            </a:r>
          </a:p>
          <a:p>
            <a:r>
              <a:rPr lang="en-US" dirty="0" smtClean="0"/>
              <a:t>-No Archaic smile</a:t>
            </a:r>
          </a:p>
          <a:p>
            <a:r>
              <a:rPr lang="en-US" dirty="0" smtClean="0"/>
              <a:t>-Figures appear to contemplate, another dimension that makes them not Archaic</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amond(in)">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diamond(in)">
                                      <p:cBhvr>
                                        <p:cTn id="12" dur="2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diamond(in)">
                                      <p:cBhvr>
                                        <p:cTn id="17" dur="20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diamond(in)">
                                      <p:cBhvr>
                                        <p:cTn id="22" dur="20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diamond(in)">
                                      <p:cBhvr>
                                        <p:cTn id="27" dur="2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5" name="Content Placeholder 4" descr="columna_16317_lg.gif"/>
          <p:cNvPicPr>
            <a:picLocks noGrp="1" noChangeAspect="1"/>
          </p:cNvPicPr>
          <p:nvPr>
            <p:ph idx="1"/>
          </p:nvPr>
        </p:nvPicPr>
        <p:blipFill>
          <a:blip r:embed="rId2" cstate="print"/>
          <a:stretch>
            <a:fillRect/>
          </a:stretch>
        </p:blipFill>
        <p:spPr>
          <a:xfrm>
            <a:off x="4082335" y="273050"/>
            <a:ext cx="4097179" cy="5853113"/>
          </a:xfrm>
        </p:spPr>
      </p:pic>
      <p:sp>
        <p:nvSpPr>
          <p:cNvPr id="4" name="Text Placeholder 3"/>
          <p:cNvSpPr>
            <a:spLocks noGrp="1"/>
          </p:cNvSpPr>
          <p:nvPr>
            <p:ph type="body" sz="half" idx="2"/>
          </p:nvPr>
        </p:nvSpPr>
        <p:spPr/>
        <p:txBody>
          <a:bodyPr/>
          <a:lstStyle/>
          <a:p>
            <a:r>
              <a:rPr lang="en-US" b="1" dirty="0" smtClean="0"/>
              <a:t>Doric- the capital is shaped like a side </a:t>
            </a:r>
            <a:r>
              <a:rPr lang="en-US" b="1" smtClean="0"/>
              <a:t>ways letter “D”</a:t>
            </a:r>
            <a:endParaRPr lang="en-US" b="1" dirty="0" smtClean="0"/>
          </a:p>
          <a:p>
            <a:endParaRPr lang="en-US" b="1" dirty="0" smtClean="0"/>
          </a:p>
          <a:p>
            <a:r>
              <a:rPr lang="en-US" b="1" dirty="0" smtClean="0"/>
              <a:t>Ionic- the whole thing is shaped like the letter “</a:t>
            </a:r>
            <a:r>
              <a:rPr lang="en-US" b="1" dirty="0" smtClean="0">
                <a:latin typeface="Copperplate Gothic Bold" pitchFamily="34" charset="0"/>
              </a:rPr>
              <a:t>I</a:t>
            </a:r>
            <a:r>
              <a:rPr lang="en-US" b="1" dirty="0" smtClean="0"/>
              <a:t>”</a:t>
            </a:r>
          </a:p>
          <a:p>
            <a:endParaRPr lang="en-US" b="1" dirty="0" smtClean="0"/>
          </a:p>
          <a:p>
            <a:r>
              <a:rPr lang="en-US" b="1" dirty="0" smtClean="0"/>
              <a:t>Corinthian- the acanthus leaves on the capital look like little “C”’s</a:t>
            </a:r>
          </a:p>
        </p:txBody>
      </p:sp>
      <p:pic>
        <p:nvPicPr>
          <p:cNvPr id="1026" name="Picture 2" descr="K:\Rob's files\columna_16317_lg.jpg"/>
          <p:cNvPicPr>
            <a:picLocks noChangeAspect="1" noChangeArrowheads="1"/>
          </p:cNvPicPr>
          <p:nvPr/>
        </p:nvPicPr>
        <p:blipFill>
          <a:blip r:embed="rId3" cstate="print"/>
          <a:srcRect/>
          <a:stretch>
            <a:fillRect/>
          </a:stretch>
        </p:blipFill>
        <p:spPr bwMode="auto">
          <a:xfrm>
            <a:off x="4063366" y="304800"/>
            <a:ext cx="4053840" cy="5791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linds(horizontal)">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blinds(horizontal)">
                                      <p:cBhvr>
                                        <p:cTn id="15" dur="500"/>
                                        <p:tgtEl>
                                          <p:spTgt spid="4">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4">
                                            <p:txEl>
                                              <p:pRg st="4" end="4"/>
                                            </p:txEl>
                                          </p:spTgt>
                                        </p:tgtEl>
                                        <p:attrNameLst>
                                          <p:attrName>style.visibility</p:attrName>
                                        </p:attrNameLst>
                                      </p:cBhvr>
                                      <p:to>
                                        <p:strVal val="visible"/>
                                      </p:to>
                                    </p:set>
                                    <p:animEffect transition="in" filter="blinds(horizontal)">
                                      <p:cBhvr>
                                        <p:cTn id="18"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eaLnBrk="1" hangingPunct="1"/>
            <a:endParaRPr lang="en-US" smtClean="0"/>
          </a:p>
        </p:txBody>
      </p:sp>
      <p:sp>
        <p:nvSpPr>
          <p:cNvPr id="18435" name="Content Placeholder 2"/>
          <p:cNvSpPr>
            <a:spLocks noGrp="1"/>
          </p:cNvSpPr>
          <p:nvPr>
            <p:ph idx="1"/>
          </p:nvPr>
        </p:nvSpPr>
        <p:spPr/>
        <p:txBody>
          <a:bodyPr/>
          <a:lstStyle/>
          <a:p>
            <a:pPr eaLnBrk="1" hangingPunct="1"/>
            <a:endParaRPr lang="en-US" smtClean="0"/>
          </a:p>
        </p:txBody>
      </p:sp>
      <p:pic>
        <p:nvPicPr>
          <p:cNvPr id="18436" name="Picture 2" descr="http://media-cdn.tripadvisor.com/media/photo-s/00/19/0e/2d/temple-of-hera-ii-paestum.jpg"/>
          <p:cNvPicPr>
            <a:picLocks noChangeAspect="1" noChangeArrowheads="1"/>
          </p:cNvPicPr>
          <p:nvPr/>
        </p:nvPicPr>
        <p:blipFill>
          <a:blip r:embed="rId2" cstate="print"/>
          <a:srcRect/>
          <a:stretch>
            <a:fillRect/>
          </a:stretch>
        </p:blipFill>
        <p:spPr bwMode="auto">
          <a:xfrm>
            <a:off x="1066800" y="457200"/>
            <a:ext cx="7324725" cy="5486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fontAlgn="auto">
              <a:spcAft>
                <a:spcPts val="0"/>
              </a:spcAft>
              <a:defRPr/>
            </a:pPr>
            <a:r>
              <a:rPr lang="en-US" sz="7200" dirty="0" smtClean="0">
                <a:latin typeface="Action Man" pitchFamily="2" charset="0"/>
              </a:rPr>
              <a:t>Timeline</a:t>
            </a:r>
            <a:endParaRPr lang="en-US" sz="7200" dirty="0">
              <a:latin typeface="Action Man" pitchFamily="2" charset="0"/>
            </a:endParaRPr>
          </a:p>
        </p:txBody>
      </p:sp>
      <p:sp>
        <p:nvSpPr>
          <p:cNvPr id="3" name="Content Placeholder 2"/>
          <p:cNvSpPr>
            <a:spLocks noGrp="1"/>
          </p:cNvSpPr>
          <p:nvPr>
            <p:ph idx="1"/>
          </p:nvPr>
        </p:nvSpPr>
        <p:spPr>
          <a:xfrm>
            <a:off x="457200" y="1752600"/>
            <a:ext cx="8229600" cy="4373563"/>
          </a:xfrm>
        </p:spPr>
        <p:txBody>
          <a:bodyPr rtlCol="0">
            <a:normAutofit/>
          </a:bodyPr>
          <a:lstStyle/>
          <a:p>
            <a:pPr algn="ctr" fontAlgn="auto">
              <a:lnSpc>
                <a:spcPct val="90000"/>
              </a:lnSpc>
              <a:spcAft>
                <a:spcPts val="0"/>
              </a:spcAft>
              <a:buFont typeface="Arial" pitchFamily="34" charset="0"/>
              <a:buNone/>
              <a:defRPr/>
            </a:pPr>
            <a:r>
              <a:rPr lang="en-US" sz="2400" dirty="0">
                <a:latin typeface="Action Man" pitchFamily="2" charset="0"/>
              </a:rPr>
              <a:t>GEOMETRIC AND ORIENTALIZING -900-600 BCE</a:t>
            </a:r>
          </a:p>
          <a:p>
            <a:pPr algn="ctr" fontAlgn="auto">
              <a:lnSpc>
                <a:spcPct val="90000"/>
              </a:lnSpc>
              <a:spcAft>
                <a:spcPts val="0"/>
              </a:spcAft>
              <a:buFont typeface="Arial" pitchFamily="34" charset="0"/>
              <a:buNone/>
              <a:defRPr/>
            </a:pPr>
            <a:endParaRPr lang="en-US" sz="2400" dirty="0">
              <a:latin typeface="Action Man" pitchFamily="2" charset="0"/>
            </a:endParaRPr>
          </a:p>
          <a:p>
            <a:pPr algn="ctr" fontAlgn="auto">
              <a:lnSpc>
                <a:spcPct val="90000"/>
              </a:lnSpc>
              <a:spcAft>
                <a:spcPts val="0"/>
              </a:spcAft>
              <a:buFont typeface="Arial" pitchFamily="34" charset="0"/>
              <a:buNone/>
              <a:defRPr/>
            </a:pPr>
            <a:r>
              <a:rPr lang="en-US" sz="2400" dirty="0">
                <a:latin typeface="Action Man" pitchFamily="2" charset="0"/>
              </a:rPr>
              <a:t>ARCHAIC -600-500 BCE</a:t>
            </a:r>
          </a:p>
          <a:p>
            <a:pPr algn="ctr" fontAlgn="auto">
              <a:lnSpc>
                <a:spcPct val="90000"/>
              </a:lnSpc>
              <a:spcAft>
                <a:spcPts val="0"/>
              </a:spcAft>
              <a:buFont typeface="Arial" pitchFamily="34" charset="0"/>
              <a:buNone/>
              <a:defRPr/>
            </a:pPr>
            <a:endParaRPr lang="en-US" sz="2400" dirty="0">
              <a:latin typeface="Action Man" pitchFamily="2" charset="0"/>
            </a:endParaRPr>
          </a:p>
          <a:p>
            <a:pPr algn="ctr" fontAlgn="auto">
              <a:lnSpc>
                <a:spcPct val="90000"/>
              </a:lnSpc>
              <a:spcAft>
                <a:spcPts val="0"/>
              </a:spcAft>
              <a:buFont typeface="Arial" pitchFamily="34" charset="0"/>
              <a:buNone/>
              <a:defRPr/>
            </a:pPr>
            <a:r>
              <a:rPr lang="en-US" sz="2400" dirty="0">
                <a:latin typeface="Action Man" pitchFamily="2" charset="0"/>
              </a:rPr>
              <a:t>EARLY AND HIGH CLASSICAL-500 – 400 BCE</a:t>
            </a:r>
          </a:p>
          <a:p>
            <a:pPr algn="ctr" fontAlgn="auto">
              <a:lnSpc>
                <a:spcPct val="90000"/>
              </a:lnSpc>
              <a:spcAft>
                <a:spcPts val="0"/>
              </a:spcAft>
              <a:buFont typeface="Arial" pitchFamily="34" charset="0"/>
              <a:buNone/>
              <a:defRPr/>
            </a:pPr>
            <a:endParaRPr lang="en-US" sz="2400" dirty="0">
              <a:latin typeface="Action Man" pitchFamily="2" charset="0"/>
            </a:endParaRPr>
          </a:p>
          <a:p>
            <a:pPr algn="ctr" fontAlgn="auto">
              <a:lnSpc>
                <a:spcPct val="90000"/>
              </a:lnSpc>
              <a:spcAft>
                <a:spcPts val="0"/>
              </a:spcAft>
              <a:buFont typeface="Arial" pitchFamily="34" charset="0"/>
              <a:buNone/>
              <a:defRPr/>
            </a:pPr>
            <a:r>
              <a:rPr lang="en-US" sz="2400" dirty="0">
                <a:latin typeface="Action Man" pitchFamily="2" charset="0"/>
              </a:rPr>
              <a:t>LATE CLASSICAL - </a:t>
            </a:r>
            <a:r>
              <a:rPr lang="en-US" sz="2400" dirty="0" smtClean="0">
                <a:latin typeface="Action Man" pitchFamily="2" charset="0"/>
              </a:rPr>
              <a:t>400-300 </a:t>
            </a:r>
            <a:r>
              <a:rPr lang="en-US" sz="2400" dirty="0">
                <a:latin typeface="Action Man" pitchFamily="2" charset="0"/>
              </a:rPr>
              <a:t>BCE</a:t>
            </a:r>
          </a:p>
          <a:p>
            <a:pPr algn="ctr" fontAlgn="auto">
              <a:lnSpc>
                <a:spcPct val="90000"/>
              </a:lnSpc>
              <a:spcAft>
                <a:spcPts val="0"/>
              </a:spcAft>
              <a:buFont typeface="Arial" pitchFamily="34" charset="0"/>
              <a:buNone/>
              <a:defRPr/>
            </a:pPr>
            <a:endParaRPr lang="en-US" sz="2400" dirty="0">
              <a:latin typeface="Action Man" pitchFamily="2" charset="0"/>
            </a:endParaRPr>
          </a:p>
          <a:p>
            <a:pPr algn="ctr" fontAlgn="auto">
              <a:lnSpc>
                <a:spcPct val="90000"/>
              </a:lnSpc>
              <a:spcAft>
                <a:spcPts val="0"/>
              </a:spcAft>
              <a:buFont typeface="Arial" pitchFamily="34" charset="0"/>
              <a:buNone/>
              <a:defRPr/>
            </a:pPr>
            <a:r>
              <a:rPr lang="en-US" sz="2400" dirty="0">
                <a:latin typeface="Action Man" pitchFamily="2" charset="0"/>
              </a:rPr>
              <a:t>HELLENISTIC -323 – 31 BCE</a:t>
            </a:r>
          </a:p>
          <a:p>
            <a:pPr fontAlgn="auto">
              <a:spcAft>
                <a:spcPts val="0"/>
              </a:spcAft>
              <a:buFont typeface="Arial" pitchFamily="34" charset="0"/>
              <a:buChar char="•"/>
              <a:defRPr/>
            </a:pP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endParaRPr lang="en-US" smtClean="0"/>
          </a:p>
        </p:txBody>
      </p:sp>
      <p:sp>
        <p:nvSpPr>
          <p:cNvPr id="19459" name="Rectangle 3"/>
          <p:cNvSpPr>
            <a:spLocks noGrp="1" noChangeArrowheads="1"/>
          </p:cNvSpPr>
          <p:nvPr>
            <p:ph idx="1"/>
          </p:nvPr>
        </p:nvSpPr>
        <p:spPr/>
        <p:txBody>
          <a:bodyPr/>
          <a:lstStyle/>
          <a:p>
            <a:pPr eaLnBrk="1" hangingPunct="1"/>
            <a:endParaRPr lang="en-US" smtClean="0"/>
          </a:p>
        </p:txBody>
      </p:sp>
      <p:pic>
        <p:nvPicPr>
          <p:cNvPr id="19460" name="Picture 4" descr="acropolis_aerial"/>
          <p:cNvPicPr>
            <a:picLocks noChangeAspect="1" noChangeArrowheads="1"/>
          </p:cNvPicPr>
          <p:nvPr/>
        </p:nvPicPr>
        <p:blipFill>
          <a:blip r:embed="rId3" cstate="print"/>
          <a:srcRect/>
          <a:stretch>
            <a:fillRect/>
          </a:stretch>
        </p:blipFill>
        <p:spPr bwMode="auto">
          <a:xfrm>
            <a:off x="304800" y="0"/>
            <a:ext cx="8534400" cy="6862763"/>
          </a:xfrm>
          <a:prstGeom prst="rect">
            <a:avLst/>
          </a:prstGeom>
          <a:noFill/>
          <a:ln w="9525">
            <a:noFill/>
            <a:miter lim="800000"/>
            <a:headEnd/>
            <a:tailEnd/>
          </a:ln>
        </p:spPr>
      </p:pic>
      <p:pic>
        <p:nvPicPr>
          <p:cNvPr id="29701" name="Picture 5" descr="acropolis reconstruction"/>
          <p:cNvPicPr>
            <a:picLocks noChangeAspect="1" noChangeArrowheads="1"/>
          </p:cNvPicPr>
          <p:nvPr/>
        </p:nvPicPr>
        <p:blipFill>
          <a:blip r:embed="rId4" cstate="print"/>
          <a:srcRect/>
          <a:stretch>
            <a:fillRect/>
          </a:stretch>
        </p:blipFill>
        <p:spPr bwMode="auto">
          <a:xfrm>
            <a:off x="0" y="909638"/>
            <a:ext cx="9144000" cy="511016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29701"/>
                                        </p:tgtEl>
                                        <p:attrNameLst>
                                          <p:attrName>style.visibility</p:attrName>
                                        </p:attrNameLst>
                                      </p:cBhvr>
                                      <p:to>
                                        <p:strVal val="visible"/>
                                      </p:to>
                                    </p:set>
                                    <p:anim calcmode="lin" valueType="num">
                                      <p:cBhvr>
                                        <p:cTn id="7" dur="1000" fill="hold"/>
                                        <p:tgtEl>
                                          <p:spTgt spid="29701"/>
                                        </p:tgtEl>
                                        <p:attrNameLst>
                                          <p:attrName>ppt_w</p:attrName>
                                        </p:attrNameLst>
                                      </p:cBhvr>
                                      <p:tavLst>
                                        <p:tav tm="0">
                                          <p:val>
                                            <p:strVal val="#ppt_w*0.70"/>
                                          </p:val>
                                        </p:tav>
                                        <p:tav tm="100000">
                                          <p:val>
                                            <p:strVal val="#ppt_w"/>
                                          </p:val>
                                        </p:tav>
                                      </p:tavLst>
                                    </p:anim>
                                    <p:anim calcmode="lin" valueType="num">
                                      <p:cBhvr>
                                        <p:cTn id="8" dur="1000" fill="hold"/>
                                        <p:tgtEl>
                                          <p:spTgt spid="29701"/>
                                        </p:tgtEl>
                                        <p:attrNameLst>
                                          <p:attrName>ppt_h</p:attrName>
                                        </p:attrNameLst>
                                      </p:cBhvr>
                                      <p:tavLst>
                                        <p:tav tm="0">
                                          <p:val>
                                            <p:strVal val="#ppt_h"/>
                                          </p:val>
                                        </p:tav>
                                        <p:tav tm="100000">
                                          <p:val>
                                            <p:strVal val="#ppt_h"/>
                                          </p:val>
                                        </p:tav>
                                      </p:tavLst>
                                    </p:anim>
                                    <p:animEffect transition="in" filter="fade">
                                      <p:cBhvr>
                                        <p:cTn id="9" dur="1000"/>
                                        <p:tgtEl>
                                          <p:spTgt spid="297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Iktinos</a:t>
            </a:r>
            <a:r>
              <a:rPr lang="en-US" dirty="0" smtClean="0"/>
              <a:t> &amp; </a:t>
            </a:r>
            <a:r>
              <a:rPr lang="en-US" dirty="0" err="1" smtClean="0"/>
              <a:t>Kallikrates</a:t>
            </a:r>
            <a:r>
              <a:rPr lang="en-US" dirty="0" smtClean="0"/>
              <a:t/>
            </a:r>
            <a:br>
              <a:rPr lang="en-US" dirty="0" smtClean="0"/>
            </a:br>
            <a:r>
              <a:rPr lang="en-US" i="1" dirty="0" smtClean="0"/>
              <a:t>Parthenon</a:t>
            </a:r>
            <a:r>
              <a:rPr lang="en-US" dirty="0" smtClean="0"/>
              <a:t/>
            </a:r>
            <a:br>
              <a:rPr lang="en-US" dirty="0" smtClean="0"/>
            </a:br>
            <a:r>
              <a:rPr lang="en-US" dirty="0" smtClean="0"/>
              <a:t>Classical Greek- 420 BCE</a:t>
            </a:r>
            <a:br>
              <a:rPr lang="en-US" dirty="0" smtClean="0"/>
            </a:br>
            <a:r>
              <a:rPr lang="en-US" dirty="0" smtClean="0">
                <a:solidFill>
                  <a:srgbClr val="FF0000"/>
                </a:solidFill>
              </a:rPr>
              <a:t>Key Piece</a:t>
            </a:r>
            <a:endParaRPr lang="en-US" dirty="0">
              <a:solidFill>
                <a:srgbClr val="FF0000"/>
              </a:solidFill>
            </a:endParaRPr>
          </a:p>
        </p:txBody>
      </p:sp>
      <p:sp>
        <p:nvSpPr>
          <p:cNvPr id="3" name="Content Placeholder 2"/>
          <p:cNvSpPr>
            <a:spLocks noGrp="1"/>
          </p:cNvSpPr>
          <p:nvPr>
            <p:ph idx="1"/>
          </p:nvPr>
        </p:nvSpPr>
        <p:spPr/>
        <p:txBody>
          <a:bodyPr/>
          <a:lstStyle/>
          <a:p>
            <a:endParaRPr lang="en-US"/>
          </a:p>
        </p:txBody>
      </p:sp>
      <p:sp>
        <p:nvSpPr>
          <p:cNvPr id="4" name="Text Placeholder 3"/>
          <p:cNvSpPr>
            <a:spLocks noGrp="1"/>
          </p:cNvSpPr>
          <p:nvPr>
            <p:ph type="body" sz="half" idx="2"/>
          </p:nvPr>
        </p:nvSpPr>
        <p:spPr/>
        <p:txBody>
          <a:bodyPr/>
          <a:lstStyle/>
          <a:p>
            <a:r>
              <a:rPr lang="en-US" dirty="0" smtClean="0"/>
              <a:t>Perfectly proportioned</a:t>
            </a:r>
          </a:p>
          <a:p>
            <a:r>
              <a:rPr lang="en-US" dirty="0" smtClean="0"/>
              <a:t>Built to replace earlier temple destroyed by the Persians</a:t>
            </a:r>
          </a:p>
          <a:p>
            <a:r>
              <a:rPr lang="en-US" dirty="0" smtClean="0"/>
              <a:t>-Combination of Doric and Ionic styles</a:t>
            </a:r>
          </a:p>
          <a:p>
            <a:r>
              <a:rPr lang="en-US" dirty="0" smtClean="0"/>
              <a:t>-Columns are more slender than the original attempts</a:t>
            </a:r>
          </a:p>
          <a:p>
            <a:r>
              <a:rPr lang="en-US" dirty="0" smtClean="0"/>
              <a:t>-Located on the </a:t>
            </a:r>
            <a:r>
              <a:rPr lang="en-US" b="1" dirty="0" smtClean="0"/>
              <a:t>Acropolis</a:t>
            </a:r>
            <a:r>
              <a:rPr lang="en-US" dirty="0" smtClean="0"/>
              <a:t> </a:t>
            </a:r>
          </a:p>
          <a:p>
            <a:r>
              <a:rPr lang="en-US" dirty="0" smtClean="0"/>
              <a:t>-Algebra was used to find the perfect proportions with the following equation: x = 2y +1</a:t>
            </a:r>
          </a:p>
          <a:p>
            <a:r>
              <a:rPr lang="en-US" dirty="0" smtClean="0"/>
              <a:t>(the temple’s short ends have 8 columns; the long sides have 17</a:t>
            </a:r>
          </a:p>
          <a:p>
            <a:r>
              <a:rPr lang="en-US" dirty="0" smtClean="0"/>
              <a:t>17=2(8)+1)</a:t>
            </a:r>
          </a:p>
          <a:p>
            <a:r>
              <a:rPr lang="en-US" dirty="0" smtClean="0"/>
              <a:t>-There is curvature to the entire building - optical illusion because it looks perfectly vertical and horizontal; this gives it a feeling of being more natural</a:t>
            </a:r>
          </a:p>
          <a:p>
            <a:r>
              <a:rPr lang="en-US" dirty="0" smtClean="0"/>
              <a:t>-</a:t>
            </a:r>
            <a:r>
              <a:rPr lang="en-US" b="1" dirty="0" smtClean="0"/>
              <a:t>Axial</a:t>
            </a:r>
            <a:endParaRPr lang="en-US" dirty="0"/>
          </a:p>
        </p:txBody>
      </p:sp>
      <p:pic>
        <p:nvPicPr>
          <p:cNvPr id="13314" name="Picture 2" descr="http://static.ddmcdn.com/gif/parthenon-and-the-acropolis-landmark-1.jpg"/>
          <p:cNvPicPr>
            <a:picLocks noChangeAspect="1" noChangeArrowheads="1"/>
          </p:cNvPicPr>
          <p:nvPr/>
        </p:nvPicPr>
        <p:blipFill>
          <a:blip r:embed="rId2" cstate="print"/>
          <a:srcRect/>
          <a:stretch>
            <a:fillRect/>
          </a:stretch>
        </p:blipFill>
        <p:spPr bwMode="auto">
          <a:xfrm>
            <a:off x="3657600" y="761999"/>
            <a:ext cx="5257800" cy="4127373"/>
          </a:xfrm>
          <a:prstGeom prst="rect">
            <a:avLst/>
          </a:prstGeom>
          <a:noFill/>
        </p:spPr>
      </p:pic>
      <p:sp>
        <p:nvSpPr>
          <p:cNvPr id="6" name="5-Point Star 5"/>
          <p:cNvSpPr/>
          <p:nvPr/>
        </p:nvSpPr>
        <p:spPr>
          <a:xfrm>
            <a:off x="2819400" y="304800"/>
            <a:ext cx="914400" cy="990600"/>
          </a:xfrm>
          <a:prstGeom prst="star5">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dirty="0"/>
          </a:p>
        </p:txBody>
      </p:sp>
      <p:sp>
        <p:nvSpPr>
          <p:cNvPr id="6" name="Content Placeholder 5"/>
          <p:cNvSpPr>
            <a:spLocks noGrp="1"/>
          </p:cNvSpPr>
          <p:nvPr>
            <p:ph sz="half" idx="1"/>
          </p:nvPr>
        </p:nvSpPr>
        <p:spPr/>
        <p:txBody>
          <a:bodyPr/>
          <a:lstStyle/>
          <a:p>
            <a:endParaRPr lang="en-US"/>
          </a:p>
        </p:txBody>
      </p:sp>
      <p:sp>
        <p:nvSpPr>
          <p:cNvPr id="7" name="Content Placeholder 6"/>
          <p:cNvSpPr>
            <a:spLocks noGrp="1"/>
          </p:cNvSpPr>
          <p:nvPr>
            <p:ph sz="half" idx="2"/>
          </p:nvPr>
        </p:nvSpPr>
        <p:spPr/>
        <p:txBody>
          <a:bodyPr/>
          <a:lstStyle/>
          <a:p>
            <a:endParaRPr lang="en-US"/>
          </a:p>
        </p:txBody>
      </p:sp>
      <p:pic>
        <p:nvPicPr>
          <p:cNvPr id="63492" name="Picture 4" descr="http://images.suite101.com/2932100_COM_pantheon2.jpg"/>
          <p:cNvPicPr>
            <a:picLocks noChangeAspect="1" noChangeArrowheads="1"/>
          </p:cNvPicPr>
          <p:nvPr/>
        </p:nvPicPr>
        <p:blipFill>
          <a:blip r:embed="rId2" cstate="print"/>
          <a:srcRect/>
          <a:stretch>
            <a:fillRect/>
          </a:stretch>
        </p:blipFill>
        <p:spPr bwMode="auto">
          <a:xfrm>
            <a:off x="2809875" y="2466974"/>
            <a:ext cx="6334125" cy="4391026"/>
          </a:xfrm>
          <a:prstGeom prst="rect">
            <a:avLst/>
          </a:prstGeom>
          <a:noFill/>
        </p:spPr>
      </p:pic>
      <p:pic>
        <p:nvPicPr>
          <p:cNvPr id="63490" name="Picture 2" descr="http://www.utexas.edu/courses/ancientfilmCC304/lecture16/images/12diagram.jpg"/>
          <p:cNvPicPr>
            <a:picLocks noChangeAspect="1" noChangeArrowheads="1"/>
          </p:cNvPicPr>
          <p:nvPr/>
        </p:nvPicPr>
        <p:blipFill>
          <a:blip r:embed="rId3" cstate="print"/>
          <a:srcRect/>
          <a:stretch>
            <a:fillRect/>
          </a:stretch>
        </p:blipFill>
        <p:spPr bwMode="auto">
          <a:xfrm>
            <a:off x="0" y="228600"/>
            <a:ext cx="4762500" cy="3571875"/>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endParaRPr lang="en-US" smtClean="0"/>
          </a:p>
        </p:txBody>
      </p:sp>
      <p:sp>
        <p:nvSpPr>
          <p:cNvPr id="22531" name="Rectangle 3"/>
          <p:cNvSpPr>
            <a:spLocks noGrp="1" noChangeArrowheads="1"/>
          </p:cNvSpPr>
          <p:nvPr>
            <p:ph idx="1"/>
          </p:nvPr>
        </p:nvSpPr>
        <p:spPr/>
        <p:txBody>
          <a:bodyPr/>
          <a:lstStyle/>
          <a:p>
            <a:pPr eaLnBrk="1" hangingPunct="1"/>
            <a:endParaRPr lang="en-US" smtClean="0"/>
          </a:p>
        </p:txBody>
      </p:sp>
      <p:pic>
        <p:nvPicPr>
          <p:cNvPr id="22532" name="Picture 4" descr="Parthenon"/>
          <p:cNvPicPr>
            <a:picLocks noChangeAspect="1" noChangeArrowheads="1"/>
          </p:cNvPicPr>
          <p:nvPr/>
        </p:nvPicPr>
        <p:blipFill>
          <a:blip r:embed="rId3" cstate="print"/>
          <a:srcRect/>
          <a:stretch>
            <a:fillRect/>
          </a:stretch>
        </p:blipFill>
        <p:spPr bwMode="auto">
          <a:xfrm>
            <a:off x="0" y="347663"/>
            <a:ext cx="9144000" cy="5214937"/>
          </a:xfrm>
          <a:prstGeom prst="rect">
            <a:avLst/>
          </a:prstGeom>
          <a:noFill/>
          <a:ln w="9525">
            <a:noFill/>
            <a:miter lim="800000"/>
            <a:headEnd/>
            <a:tailEnd/>
          </a:ln>
        </p:spPr>
      </p:pic>
      <p:pic>
        <p:nvPicPr>
          <p:cNvPr id="31749" name="Picture 5" descr="parthenon reconstruction"/>
          <p:cNvPicPr>
            <a:picLocks noChangeAspect="1" noChangeArrowheads="1"/>
          </p:cNvPicPr>
          <p:nvPr/>
        </p:nvPicPr>
        <p:blipFill>
          <a:blip r:embed="rId4" cstate="print"/>
          <a:srcRect/>
          <a:stretch>
            <a:fillRect/>
          </a:stretch>
        </p:blipFill>
        <p:spPr bwMode="auto">
          <a:xfrm>
            <a:off x="0" y="0"/>
            <a:ext cx="9144000" cy="6858000"/>
          </a:xfrm>
          <a:prstGeom prst="rect">
            <a:avLst/>
          </a:prstGeom>
          <a:noFill/>
          <a:ln w="9525">
            <a:noFill/>
            <a:miter lim="800000"/>
            <a:headEnd/>
            <a:tailEnd/>
          </a:ln>
        </p:spPr>
      </p:pic>
      <p:pic>
        <p:nvPicPr>
          <p:cNvPr id="31750" name="Picture 6" descr="parthenon%20frieze_metope_pediment"/>
          <p:cNvPicPr>
            <a:picLocks noChangeAspect="1" noChangeArrowheads="1"/>
          </p:cNvPicPr>
          <p:nvPr/>
        </p:nvPicPr>
        <p:blipFill>
          <a:blip r:embed="rId5" cstate="print"/>
          <a:srcRect/>
          <a:stretch>
            <a:fillRect/>
          </a:stretch>
        </p:blipFill>
        <p:spPr bwMode="auto">
          <a:xfrm>
            <a:off x="0" y="2644775"/>
            <a:ext cx="5791200" cy="4213225"/>
          </a:xfrm>
          <a:prstGeom prst="rect">
            <a:avLst/>
          </a:prstGeom>
          <a:noFill/>
          <a:ln w="9525">
            <a:noFill/>
            <a:miter lim="800000"/>
            <a:headEnd/>
            <a:tailEnd/>
          </a:ln>
        </p:spPr>
      </p:pic>
      <p:pic>
        <p:nvPicPr>
          <p:cNvPr id="31751" name="Picture 7" descr="parthenon-plan"/>
          <p:cNvPicPr>
            <a:picLocks noChangeAspect="1" noChangeArrowheads="1"/>
          </p:cNvPicPr>
          <p:nvPr/>
        </p:nvPicPr>
        <p:blipFill>
          <a:blip r:embed="rId6" cstate="print"/>
          <a:srcRect/>
          <a:stretch>
            <a:fillRect/>
          </a:stretch>
        </p:blipFill>
        <p:spPr bwMode="auto">
          <a:xfrm>
            <a:off x="4800600" y="0"/>
            <a:ext cx="4343400" cy="41259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1749"/>
                                        </p:tgtEl>
                                        <p:attrNameLst>
                                          <p:attrName>style.visibility</p:attrName>
                                        </p:attrNameLst>
                                      </p:cBhvr>
                                      <p:to>
                                        <p:strVal val="visible"/>
                                      </p:to>
                                    </p:set>
                                    <p:animEffect transition="in" filter="dissolve">
                                      <p:cBhvr>
                                        <p:cTn id="7" dur="500"/>
                                        <p:tgtEl>
                                          <p:spTgt spid="3174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1751"/>
                                        </p:tgtEl>
                                        <p:attrNameLst>
                                          <p:attrName>style.visibility</p:attrName>
                                        </p:attrNameLst>
                                      </p:cBhvr>
                                      <p:to>
                                        <p:strVal val="visible"/>
                                      </p:to>
                                    </p:set>
                                    <p:anim calcmode="lin" valueType="num">
                                      <p:cBhvr additive="base">
                                        <p:cTn id="12" dur="500" fill="hold"/>
                                        <p:tgtEl>
                                          <p:spTgt spid="31751"/>
                                        </p:tgtEl>
                                        <p:attrNameLst>
                                          <p:attrName>ppt_x</p:attrName>
                                        </p:attrNameLst>
                                      </p:cBhvr>
                                      <p:tavLst>
                                        <p:tav tm="0">
                                          <p:val>
                                            <p:strVal val="#ppt_x"/>
                                          </p:val>
                                        </p:tav>
                                        <p:tav tm="100000">
                                          <p:val>
                                            <p:strVal val="#ppt_x"/>
                                          </p:val>
                                        </p:tav>
                                      </p:tavLst>
                                    </p:anim>
                                    <p:anim calcmode="lin" valueType="num">
                                      <p:cBhvr additive="base">
                                        <p:cTn id="13" dur="500" fill="hold"/>
                                        <p:tgtEl>
                                          <p:spTgt spid="31751"/>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31750"/>
                                        </p:tgtEl>
                                        <p:attrNameLst>
                                          <p:attrName>style.visibility</p:attrName>
                                        </p:attrNameLst>
                                      </p:cBhvr>
                                      <p:to>
                                        <p:strVal val="visible"/>
                                      </p:to>
                                    </p:set>
                                    <p:anim calcmode="lin" valueType="num">
                                      <p:cBhvr additive="base">
                                        <p:cTn id="16" dur="500" fill="hold"/>
                                        <p:tgtEl>
                                          <p:spTgt spid="31750"/>
                                        </p:tgtEl>
                                        <p:attrNameLst>
                                          <p:attrName>ppt_x</p:attrName>
                                        </p:attrNameLst>
                                      </p:cBhvr>
                                      <p:tavLst>
                                        <p:tav tm="0">
                                          <p:val>
                                            <p:strVal val="#ppt_x"/>
                                          </p:val>
                                        </p:tav>
                                        <p:tav tm="100000">
                                          <p:val>
                                            <p:strVal val="#ppt_x"/>
                                          </p:val>
                                        </p:tav>
                                      </p:tavLst>
                                    </p:anim>
                                    <p:anim calcmode="lin" valueType="num">
                                      <p:cBhvr additive="base">
                                        <p:cTn id="17" dur="500" fill="hold"/>
                                        <p:tgtEl>
                                          <p:spTgt spid="317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Phidias</a:t>
            </a:r>
            <a:br>
              <a:rPr lang="en-US" dirty="0" smtClean="0"/>
            </a:br>
            <a:r>
              <a:rPr lang="en-US" i="1" dirty="0" smtClean="0"/>
              <a:t>Athena </a:t>
            </a:r>
            <a:r>
              <a:rPr lang="en-US" i="1" dirty="0" err="1" smtClean="0"/>
              <a:t>Parthenos</a:t>
            </a:r>
            <a:r>
              <a:rPr lang="en-US" sz="1600" i="1" dirty="0" smtClean="0"/>
              <a:t> (or the Virgin)</a:t>
            </a:r>
            <a:r>
              <a:rPr lang="en-US" dirty="0" smtClean="0"/>
              <a:t/>
            </a:r>
            <a:br>
              <a:rPr lang="en-US" dirty="0" smtClean="0"/>
            </a:br>
            <a:r>
              <a:rPr lang="en-US" dirty="0" smtClean="0"/>
              <a:t>Classical Greek</a:t>
            </a:r>
            <a:br>
              <a:rPr lang="en-US" dirty="0" smtClean="0"/>
            </a:br>
            <a:r>
              <a:rPr lang="en-US" dirty="0" smtClean="0"/>
              <a:t>438 BCE</a:t>
            </a:r>
            <a:endParaRPr lang="en-US" dirty="0"/>
          </a:p>
        </p:txBody>
      </p:sp>
      <p:pic>
        <p:nvPicPr>
          <p:cNvPr id="6" name="Picture 4" descr="Athena2[2]"/>
          <p:cNvPicPr>
            <a:picLocks noGrp="1" noChangeAspect="1" noChangeArrowheads="1"/>
          </p:cNvPicPr>
          <p:nvPr>
            <p:ph idx="1"/>
          </p:nvPr>
        </p:nvPicPr>
        <p:blipFill>
          <a:blip r:embed="rId2" cstate="print"/>
          <a:stretch>
            <a:fillRect/>
          </a:stretch>
        </p:blipFill>
        <p:spPr bwMode="auto">
          <a:xfrm>
            <a:off x="4797716" y="273050"/>
            <a:ext cx="2666418" cy="5853113"/>
          </a:xfrm>
          <a:prstGeom prst="rect">
            <a:avLst/>
          </a:prstGeom>
          <a:noFill/>
          <a:ln w="9525">
            <a:noFill/>
            <a:miter lim="800000"/>
            <a:headEnd/>
            <a:tailEnd/>
          </a:ln>
        </p:spPr>
      </p:pic>
      <p:sp>
        <p:nvSpPr>
          <p:cNvPr id="4" name="Text Placeholder 3"/>
          <p:cNvSpPr>
            <a:spLocks noGrp="1"/>
          </p:cNvSpPr>
          <p:nvPr>
            <p:ph type="body" sz="half" idx="2"/>
          </p:nvPr>
        </p:nvSpPr>
        <p:spPr/>
        <p:txBody>
          <a:bodyPr/>
          <a:lstStyle/>
          <a:p>
            <a:pPr>
              <a:buFont typeface="Arial" pitchFamily="34" charset="0"/>
              <a:buChar char="•"/>
            </a:pPr>
            <a:r>
              <a:rPr lang="en-US" dirty="0" smtClean="0"/>
              <a:t>No longer exists</a:t>
            </a:r>
          </a:p>
          <a:p>
            <a:pPr>
              <a:buFont typeface="Arial" pitchFamily="34" charset="0"/>
              <a:buChar char="•"/>
            </a:pPr>
            <a:r>
              <a:rPr lang="en-US" dirty="0" smtClean="0"/>
              <a:t>We know about it from descriptions from Roman and Greek authors and from Roman copies</a:t>
            </a:r>
          </a:p>
          <a:p>
            <a:pPr>
              <a:buFont typeface="Arial" pitchFamily="34" charset="0"/>
              <a:buChar char="•"/>
            </a:pPr>
            <a:r>
              <a:rPr lang="en-US" dirty="0" smtClean="0"/>
              <a:t>Chryselephantine statue</a:t>
            </a:r>
          </a:p>
          <a:p>
            <a:pPr>
              <a:buFont typeface="Arial" pitchFamily="34" charset="0"/>
              <a:buChar char="•"/>
            </a:pPr>
            <a:r>
              <a:rPr lang="en-US" dirty="0" smtClean="0"/>
              <a:t>Stood 38 feet tall</a:t>
            </a:r>
          </a:p>
          <a:p>
            <a:pPr>
              <a:buFont typeface="Arial" pitchFamily="34" charset="0"/>
              <a:buChar char="•"/>
            </a:pPr>
            <a:r>
              <a:rPr lang="en-US" dirty="0" smtClean="0"/>
              <a:t>Was at the heart of the Parthenon</a:t>
            </a:r>
          </a:p>
          <a:p>
            <a:pPr>
              <a:buFont typeface="Arial" pitchFamily="34" charset="0"/>
              <a:buChar char="•"/>
            </a:pPr>
            <a:r>
              <a:rPr lang="en-US" dirty="0" smtClean="0"/>
              <a:t>Holds winged Nike in her right hand (victory over the Persians)</a:t>
            </a:r>
          </a:p>
          <a:p>
            <a:pPr>
              <a:buFont typeface="Arial" pitchFamily="34" charset="0"/>
              <a:buChar char="•"/>
            </a:pPr>
            <a:r>
              <a:rPr lang="en-US" dirty="0" smtClean="0"/>
              <a:t>On sandals was depicted </a:t>
            </a:r>
            <a:r>
              <a:rPr lang="en-US" dirty="0" err="1" smtClean="0"/>
              <a:t>Amazonomachy</a:t>
            </a:r>
            <a:r>
              <a:rPr lang="en-US" dirty="0" smtClean="0"/>
              <a:t> (when </a:t>
            </a:r>
            <a:r>
              <a:rPr lang="en-US" dirty="0" err="1" smtClean="0"/>
              <a:t>Theseus</a:t>
            </a:r>
            <a:r>
              <a:rPr lang="en-US" dirty="0" smtClean="0"/>
              <a:t> drove the Amazons out of Athens) </a:t>
            </a:r>
          </a:p>
          <a:p>
            <a:pPr>
              <a:buFont typeface="Arial" pitchFamily="34" charset="0"/>
              <a:buChar char="•"/>
            </a:pPr>
            <a:r>
              <a:rPr lang="en-US" dirty="0" smtClean="0"/>
              <a:t>On inside of shield was painted gigantomachy</a:t>
            </a:r>
          </a:p>
          <a:p>
            <a:pPr>
              <a:buFont typeface="Arial" pitchFamily="34" charset="0"/>
              <a:buChar char="•"/>
            </a:pPr>
            <a:r>
              <a:rPr lang="en-US" dirty="0" smtClean="0"/>
              <a:t>All these references refer back to the defeat of the Persians by the Athenians</a:t>
            </a:r>
          </a:p>
          <a:p>
            <a:pPr>
              <a:buFont typeface="Arial" pitchFamily="34" charset="0"/>
              <a:buChar char="•"/>
            </a:pPr>
            <a:endParaRPr lang="en-US" dirty="0" smtClean="0"/>
          </a:p>
          <a:p>
            <a:pPr>
              <a:buFont typeface="Arial" pitchFamily="34" charset="0"/>
              <a:buChar char="•"/>
            </a:pPr>
            <a:endParaRPr lang="en-US" dirty="0" smtClean="0"/>
          </a:p>
          <a:p>
            <a:endParaRPr lang="en-US" dirty="0"/>
          </a:p>
        </p:txBody>
      </p:sp>
      <p:pic>
        <p:nvPicPr>
          <p:cNvPr id="14338" name="Picture 2" descr="File:Athena Parthenos LeQuire.jpg"/>
          <p:cNvPicPr>
            <a:picLocks noChangeAspect="1" noChangeArrowheads="1"/>
          </p:cNvPicPr>
          <p:nvPr/>
        </p:nvPicPr>
        <p:blipFill>
          <a:blip r:embed="rId3" cstate="print"/>
          <a:srcRect/>
          <a:stretch>
            <a:fillRect/>
          </a:stretch>
        </p:blipFill>
        <p:spPr bwMode="auto">
          <a:xfrm>
            <a:off x="4343400" y="533400"/>
            <a:ext cx="4572000" cy="5715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nodeType="clickEffect">
                                  <p:stCondLst>
                                    <p:cond delay="0"/>
                                  </p:stCondLst>
                                  <p:childTnLst>
                                    <p:set>
                                      <p:cBhvr>
                                        <p:cTn id="24" dur="1" fill="hold">
                                          <p:stCondLst>
                                            <p:cond delay="0"/>
                                          </p:stCondLst>
                                        </p:cTn>
                                        <p:tgtEl>
                                          <p:spTgt spid="14338"/>
                                        </p:tgtEl>
                                        <p:attrNameLst>
                                          <p:attrName>style.visibility</p:attrName>
                                        </p:attrNameLst>
                                      </p:cBhvr>
                                      <p:to>
                                        <p:strVal val="visible"/>
                                      </p:to>
                                    </p:set>
                                    <p:animEffect transition="in" filter="box(in)">
                                      <p:cBhvr>
                                        <p:cTn id="25" dur="500"/>
                                        <p:tgtEl>
                                          <p:spTgt spid="14338"/>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4">
                                            <p:txEl>
                                              <p:pRg st="3" end="3"/>
                                            </p:txEl>
                                          </p:spTgt>
                                        </p:tgtEl>
                                        <p:attrNameLst>
                                          <p:attrName>style.visibility</p:attrName>
                                        </p:attrNameLst>
                                      </p:cBhvr>
                                      <p:to>
                                        <p:strVal val="visible"/>
                                      </p:to>
                                    </p:set>
                                    <p:anim calcmode="lin" valueType="num">
                                      <p:cBhvr additive="base">
                                        <p:cTn id="30"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4">
                                            <p:txEl>
                                              <p:pRg st="4" end="4"/>
                                            </p:txEl>
                                          </p:spTgt>
                                        </p:tgtEl>
                                        <p:attrNameLst>
                                          <p:attrName>style.visibility</p:attrName>
                                        </p:attrNameLst>
                                      </p:cBhvr>
                                      <p:to>
                                        <p:strVal val="visible"/>
                                      </p:to>
                                    </p:set>
                                    <p:anim calcmode="lin" valueType="num">
                                      <p:cBhvr additive="base">
                                        <p:cTn id="36"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4">
                                            <p:txEl>
                                              <p:pRg st="5" end="5"/>
                                            </p:txEl>
                                          </p:spTgt>
                                        </p:tgtEl>
                                        <p:attrNameLst>
                                          <p:attrName>style.visibility</p:attrName>
                                        </p:attrNameLst>
                                      </p:cBhvr>
                                      <p:to>
                                        <p:strVal val="visible"/>
                                      </p:to>
                                    </p:set>
                                    <p:anim calcmode="lin" valueType="num">
                                      <p:cBhvr additive="base">
                                        <p:cTn id="42"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4">
                                            <p:txEl>
                                              <p:pRg st="6" end="6"/>
                                            </p:txEl>
                                          </p:spTgt>
                                        </p:tgtEl>
                                        <p:attrNameLst>
                                          <p:attrName>style.visibility</p:attrName>
                                        </p:attrNameLst>
                                      </p:cBhvr>
                                      <p:to>
                                        <p:strVal val="visible"/>
                                      </p:to>
                                    </p:set>
                                    <p:anim calcmode="lin" valueType="num">
                                      <p:cBhvr additive="base">
                                        <p:cTn id="48"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4">
                                            <p:txEl>
                                              <p:pRg st="7" end="7"/>
                                            </p:txEl>
                                          </p:spTgt>
                                        </p:tgtEl>
                                        <p:attrNameLst>
                                          <p:attrName>style.visibility</p:attrName>
                                        </p:attrNameLst>
                                      </p:cBhvr>
                                      <p:to>
                                        <p:strVal val="visible"/>
                                      </p:to>
                                    </p:set>
                                    <p:anim calcmode="lin" valueType="num">
                                      <p:cBhvr additive="base">
                                        <p:cTn id="54"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nodeType="clickEffect">
                                  <p:stCondLst>
                                    <p:cond delay="0"/>
                                  </p:stCondLst>
                                  <p:childTnLst>
                                    <p:set>
                                      <p:cBhvr>
                                        <p:cTn id="59" dur="1" fill="hold">
                                          <p:stCondLst>
                                            <p:cond delay="0"/>
                                          </p:stCondLst>
                                        </p:cTn>
                                        <p:tgtEl>
                                          <p:spTgt spid="4">
                                            <p:txEl>
                                              <p:pRg st="8" end="8"/>
                                            </p:txEl>
                                          </p:spTgt>
                                        </p:tgtEl>
                                        <p:attrNameLst>
                                          <p:attrName>style.visibility</p:attrName>
                                        </p:attrNameLst>
                                      </p:cBhvr>
                                      <p:to>
                                        <p:strVal val="visible"/>
                                      </p:to>
                                    </p:set>
                                    <p:anim calcmode="lin" valueType="num">
                                      <p:cBhvr additive="base">
                                        <p:cTn id="60"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61"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800px-Parthenon_-_facade_est.jpg"/>
          <p:cNvPicPr>
            <a:picLocks noChangeAspect="1"/>
          </p:cNvPicPr>
          <p:nvPr/>
        </p:nvPicPr>
        <p:blipFill>
          <a:blip r:embed="rId2" cstate="print"/>
          <a:stretch>
            <a:fillRect/>
          </a:stretch>
        </p:blipFill>
        <p:spPr>
          <a:xfrm>
            <a:off x="609600" y="462152"/>
            <a:ext cx="8236724" cy="6167248"/>
          </a:xfrm>
          <a:prstGeom prst="rect">
            <a:avLst/>
          </a:prstGeom>
        </p:spPr>
      </p:pic>
      <p:pic>
        <p:nvPicPr>
          <p:cNvPr id="6" name="Picture 5" descr="DSC_0304.JPG"/>
          <p:cNvPicPr>
            <a:picLocks noChangeAspect="1"/>
          </p:cNvPicPr>
          <p:nvPr/>
        </p:nvPicPr>
        <p:blipFill>
          <a:blip r:embed="rId3" cstate="print"/>
          <a:stretch>
            <a:fillRect/>
          </a:stretch>
        </p:blipFill>
        <p:spPr>
          <a:xfrm>
            <a:off x="246172" y="368617"/>
            <a:ext cx="8897827" cy="5955983"/>
          </a:xfrm>
          <a:prstGeom prst="rect">
            <a:avLst/>
          </a:prstGeom>
        </p:spPr>
      </p:pic>
      <p:pic>
        <p:nvPicPr>
          <p:cNvPr id="9" name="Picture 8" descr="e_pediment_recon.jpg"/>
          <p:cNvPicPr>
            <a:picLocks noChangeAspect="1"/>
          </p:cNvPicPr>
          <p:nvPr/>
        </p:nvPicPr>
        <p:blipFill>
          <a:blip r:embed="rId4" cstate="print"/>
          <a:stretch>
            <a:fillRect/>
          </a:stretch>
        </p:blipFill>
        <p:spPr>
          <a:xfrm>
            <a:off x="-685800" y="-533400"/>
            <a:ext cx="10380134" cy="3810000"/>
          </a:xfrm>
          <a:prstGeom prst="rect">
            <a:avLst/>
          </a:prstGeom>
        </p:spPr>
      </p:pic>
      <p:pic>
        <p:nvPicPr>
          <p:cNvPr id="8" name="Picture 7" descr="Elgin_Marbles_east_pediment.jpg"/>
          <p:cNvPicPr>
            <a:picLocks noChangeAspect="1"/>
          </p:cNvPicPr>
          <p:nvPr/>
        </p:nvPicPr>
        <p:blipFill>
          <a:blip r:embed="rId5" cstate="print"/>
          <a:stretch>
            <a:fillRect/>
          </a:stretch>
        </p:blipFill>
        <p:spPr>
          <a:xfrm>
            <a:off x="-533400" y="2216426"/>
            <a:ext cx="7086600" cy="3959823"/>
          </a:xfrm>
          <a:prstGeom prst="rect">
            <a:avLst/>
          </a:prstGeom>
        </p:spPr>
      </p:pic>
      <p:cxnSp>
        <p:nvCxnSpPr>
          <p:cNvPr id="11" name="Straight Arrow Connector 10"/>
          <p:cNvCxnSpPr/>
          <p:nvPr/>
        </p:nvCxnSpPr>
        <p:spPr>
          <a:xfrm>
            <a:off x="1676400" y="1676400"/>
            <a:ext cx="1066800" cy="1905000"/>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3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ssolve">
                                      <p:cBhvr>
                                        <p:cTn id="12" dur="3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dissolve">
                                      <p:cBhvr>
                                        <p:cTn id="17" dur="3000"/>
                                        <p:tgtEl>
                                          <p:spTgt spid="11"/>
                                        </p:tgtEl>
                                      </p:cBhvr>
                                    </p:animEffect>
                                  </p:childTnLst>
                                </p:cTn>
                              </p:par>
                              <p:par>
                                <p:cTn id="18" presetID="9" presetClass="entr" presetSubtype="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dissolve">
                                      <p:cBhvr>
                                        <p:cTn id="20" dur="3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657600"/>
            <a:ext cx="3008313" cy="1371600"/>
          </a:xfrm>
        </p:spPr>
        <p:txBody>
          <a:bodyPr/>
          <a:lstStyle/>
          <a:p>
            <a:r>
              <a:rPr lang="en-US" i="1" dirty="0" smtClean="0"/>
              <a:t>Helios and His Horses</a:t>
            </a:r>
            <a:r>
              <a:rPr lang="en-US" dirty="0" smtClean="0"/>
              <a:t> </a:t>
            </a:r>
            <a:br>
              <a:rPr lang="en-US" dirty="0" smtClean="0"/>
            </a:br>
            <a:r>
              <a:rPr lang="en-US" dirty="0" smtClean="0"/>
              <a:t>pediment of Parthenon</a:t>
            </a:r>
            <a:br>
              <a:rPr lang="en-US" dirty="0" smtClean="0"/>
            </a:br>
            <a:r>
              <a:rPr lang="en-US" dirty="0" smtClean="0"/>
              <a:t>Classical Greek 420 BCE</a:t>
            </a:r>
            <a:endParaRPr lang="en-US" i="1" dirty="0"/>
          </a:p>
        </p:txBody>
      </p:sp>
      <p:pic>
        <p:nvPicPr>
          <p:cNvPr id="5" name="Content Placeholder 4" descr="Helios&amp;HisHorses1[1]"/>
          <p:cNvPicPr>
            <a:picLocks noGrp="1" noChangeAspect="1" noChangeArrowheads="1"/>
          </p:cNvPicPr>
          <p:nvPr>
            <p:ph idx="1"/>
          </p:nvPr>
        </p:nvPicPr>
        <p:blipFill>
          <a:blip r:embed="rId2" cstate="print"/>
          <a:srcRect/>
          <a:stretch>
            <a:fillRect/>
          </a:stretch>
        </p:blipFill>
        <p:spPr bwMode="auto">
          <a:xfrm>
            <a:off x="533401" y="304800"/>
            <a:ext cx="8203538" cy="3152502"/>
          </a:xfrm>
          <a:prstGeom prst="rect">
            <a:avLst/>
          </a:prstGeom>
          <a:noFill/>
          <a:ln w="9525">
            <a:noFill/>
            <a:miter lim="800000"/>
            <a:headEnd/>
            <a:tailEnd/>
          </a:ln>
        </p:spPr>
      </p:pic>
      <p:sp>
        <p:nvSpPr>
          <p:cNvPr id="4" name="Text Placeholder 3"/>
          <p:cNvSpPr>
            <a:spLocks noGrp="1"/>
          </p:cNvSpPr>
          <p:nvPr>
            <p:ph type="body" sz="half" idx="2"/>
          </p:nvPr>
        </p:nvSpPr>
        <p:spPr>
          <a:xfrm>
            <a:off x="3581400" y="3581400"/>
            <a:ext cx="5181600" cy="2544763"/>
          </a:xfrm>
        </p:spPr>
        <p:txBody>
          <a:bodyPr/>
          <a:lstStyle/>
          <a:p>
            <a:r>
              <a:rPr lang="en-US" dirty="0"/>
              <a:t>Can see the arms of Helios rising out of the earth as his chariot pulls the sun across the sky</a:t>
            </a:r>
          </a:p>
          <a:p>
            <a:r>
              <a:rPr lang="en-US" dirty="0"/>
              <a:t>-The male figure on the left is either Dionysus or </a:t>
            </a:r>
            <a:r>
              <a:rPr lang="en-US" dirty="0" err="1"/>
              <a:t>Herakles</a:t>
            </a:r>
            <a:r>
              <a:rPr lang="en-US" dirty="0"/>
              <a:t>.</a:t>
            </a:r>
          </a:p>
          <a:p>
            <a:r>
              <a:rPr lang="en-US" dirty="0"/>
              <a:t>-The horses show signs of being awake and refreshed with the beginning of their day.</a:t>
            </a:r>
          </a:p>
          <a:p>
            <a:r>
              <a:rPr lang="en-US" dirty="0"/>
              <a:t>-Natural flow within the shape of the pediment</a:t>
            </a:r>
          </a:p>
          <a:p>
            <a:r>
              <a:rPr lang="en-US" dirty="0"/>
              <a:t>-Natural poses with the figures (no Archaic smile)</a:t>
            </a:r>
          </a:p>
          <a:p>
            <a:endParaRPr lang="en-US" dirty="0"/>
          </a:p>
        </p:txBody>
      </p:sp>
      <p:pic>
        <p:nvPicPr>
          <p:cNvPr id="6" name="Picture 7" descr="http://farm2.static.flickr.com/1416/801154546_86058e309c_z.jpg?zz=1"/>
          <p:cNvPicPr>
            <a:picLocks noChangeAspect="1" noChangeArrowheads="1"/>
          </p:cNvPicPr>
          <p:nvPr/>
        </p:nvPicPr>
        <p:blipFill>
          <a:blip r:embed="rId3" cstate="print"/>
          <a:srcRect/>
          <a:stretch>
            <a:fillRect/>
          </a:stretch>
        </p:blipFill>
        <p:spPr bwMode="auto">
          <a:xfrm>
            <a:off x="1828800" y="0"/>
            <a:ext cx="5562600" cy="6753225"/>
          </a:xfrm>
          <a:prstGeom prst="rect">
            <a:avLst/>
          </a:prstGeom>
          <a:noFill/>
          <a:ln w="9525">
            <a:noFill/>
            <a:miter lim="800000"/>
            <a:headEnd/>
            <a:tailEnd/>
          </a:ln>
        </p:spPr>
      </p:pic>
      <p:pic>
        <p:nvPicPr>
          <p:cNvPr id="7" name="Picture 6" descr="helios.jpg"/>
          <p:cNvPicPr>
            <a:picLocks noChangeAspect="1"/>
          </p:cNvPicPr>
          <p:nvPr/>
        </p:nvPicPr>
        <p:blipFill>
          <a:blip r:embed="rId4" cstate="print"/>
          <a:stretch>
            <a:fillRect/>
          </a:stretch>
        </p:blipFill>
        <p:spPr>
          <a:xfrm>
            <a:off x="2000250" y="0"/>
            <a:ext cx="51435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800px-Parthenon_-_facade_est.jpg"/>
          <p:cNvPicPr>
            <a:picLocks noChangeAspect="1"/>
          </p:cNvPicPr>
          <p:nvPr/>
        </p:nvPicPr>
        <p:blipFill>
          <a:blip r:embed="rId2" cstate="print"/>
          <a:stretch>
            <a:fillRect/>
          </a:stretch>
        </p:blipFill>
        <p:spPr>
          <a:xfrm>
            <a:off x="609600" y="462152"/>
            <a:ext cx="8236724" cy="6167248"/>
          </a:xfrm>
          <a:prstGeom prst="rect">
            <a:avLst/>
          </a:prstGeom>
        </p:spPr>
      </p:pic>
      <p:pic>
        <p:nvPicPr>
          <p:cNvPr id="6" name="Picture 5" descr="DSC_0304.JPG"/>
          <p:cNvPicPr>
            <a:picLocks noChangeAspect="1"/>
          </p:cNvPicPr>
          <p:nvPr/>
        </p:nvPicPr>
        <p:blipFill>
          <a:blip r:embed="rId3" cstate="print"/>
          <a:stretch>
            <a:fillRect/>
          </a:stretch>
        </p:blipFill>
        <p:spPr>
          <a:xfrm>
            <a:off x="246172" y="368617"/>
            <a:ext cx="8897827" cy="5955983"/>
          </a:xfrm>
          <a:prstGeom prst="rect">
            <a:avLst/>
          </a:prstGeom>
        </p:spPr>
      </p:pic>
      <p:pic>
        <p:nvPicPr>
          <p:cNvPr id="9" name="Picture 8" descr="e_pediment_recon.jpg"/>
          <p:cNvPicPr>
            <a:picLocks noChangeAspect="1"/>
          </p:cNvPicPr>
          <p:nvPr/>
        </p:nvPicPr>
        <p:blipFill>
          <a:blip r:embed="rId4" cstate="print"/>
          <a:stretch>
            <a:fillRect/>
          </a:stretch>
        </p:blipFill>
        <p:spPr>
          <a:xfrm>
            <a:off x="-685800" y="-533400"/>
            <a:ext cx="10380134" cy="3810000"/>
          </a:xfrm>
          <a:prstGeom prst="rect">
            <a:avLst/>
          </a:prstGeom>
        </p:spPr>
      </p:pic>
      <p:pic>
        <p:nvPicPr>
          <p:cNvPr id="7" name="Picture 2" descr="http://www.culturewars.org.uk/images/elgin_marbles.jpg"/>
          <p:cNvPicPr>
            <a:picLocks noChangeAspect="1" noChangeArrowheads="1"/>
          </p:cNvPicPr>
          <p:nvPr/>
        </p:nvPicPr>
        <p:blipFill>
          <a:blip r:embed="rId5" cstate="print"/>
          <a:srcRect/>
          <a:stretch>
            <a:fillRect/>
          </a:stretch>
        </p:blipFill>
        <p:spPr bwMode="auto">
          <a:xfrm>
            <a:off x="2971800" y="1981200"/>
            <a:ext cx="5347151" cy="3657600"/>
          </a:xfrm>
          <a:prstGeom prst="rect">
            <a:avLst/>
          </a:prstGeom>
          <a:noFill/>
          <a:ln w="9525">
            <a:noFill/>
            <a:miter lim="800000"/>
            <a:headEnd/>
            <a:tailEnd/>
          </a:ln>
        </p:spPr>
      </p:pic>
      <p:cxnSp>
        <p:nvCxnSpPr>
          <p:cNvPr id="12" name="Straight Arrow Connector 11"/>
          <p:cNvCxnSpPr/>
          <p:nvPr/>
        </p:nvCxnSpPr>
        <p:spPr>
          <a:xfrm flipH="1">
            <a:off x="5638800" y="1676400"/>
            <a:ext cx="1524000" cy="16764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3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ssolve">
                                      <p:cBhvr>
                                        <p:cTn id="12" dur="3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par>
                                <p:cTn id="18" presetID="3" presetClass="entr" presetSubtype="10"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linds(horizontal)">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i="1" dirty="0" smtClean="0"/>
              <a:t>The Seated </a:t>
            </a:r>
            <a:r>
              <a:rPr lang="en-US" i="1" dirty="0" err="1" smtClean="0"/>
              <a:t>Goddessess</a:t>
            </a:r>
            <a:r>
              <a:rPr lang="en-US" dirty="0" smtClean="0"/>
              <a:t/>
            </a:r>
            <a:br>
              <a:rPr lang="en-US" dirty="0" smtClean="0"/>
            </a:br>
            <a:r>
              <a:rPr lang="en-US" dirty="0" smtClean="0"/>
              <a:t>pediment of the </a:t>
            </a:r>
            <a:r>
              <a:rPr lang="en-US" dirty="0" err="1" smtClean="0"/>
              <a:t>Partheneon</a:t>
            </a:r>
            <a:r>
              <a:rPr lang="en-US" dirty="0" smtClean="0"/>
              <a:t/>
            </a:r>
            <a:br>
              <a:rPr lang="en-US" dirty="0" smtClean="0"/>
            </a:br>
            <a:r>
              <a:rPr lang="en-US" dirty="0" smtClean="0"/>
              <a:t>Classical Greek</a:t>
            </a:r>
            <a:br>
              <a:rPr lang="en-US" dirty="0" smtClean="0"/>
            </a:br>
            <a:r>
              <a:rPr lang="en-US" dirty="0" smtClean="0"/>
              <a:t>420 BCE</a:t>
            </a:r>
            <a:endParaRPr lang="en-US" dirty="0"/>
          </a:p>
        </p:txBody>
      </p:sp>
      <p:pic>
        <p:nvPicPr>
          <p:cNvPr id="5" name="Picture 2" descr="http://www.culturewars.org.uk/images/elgin_marbles.jpg"/>
          <p:cNvPicPr>
            <a:picLocks noGrp="1" noChangeAspect="1" noChangeArrowheads="1"/>
          </p:cNvPicPr>
          <p:nvPr>
            <p:ph idx="1"/>
          </p:nvPr>
        </p:nvPicPr>
        <p:blipFill>
          <a:blip r:embed="rId2" cstate="print"/>
          <a:srcRect/>
          <a:stretch>
            <a:fillRect/>
          </a:stretch>
        </p:blipFill>
        <p:spPr bwMode="auto">
          <a:xfrm>
            <a:off x="3657599" y="304800"/>
            <a:ext cx="5347151" cy="3657600"/>
          </a:xfrm>
          <a:prstGeom prst="rect">
            <a:avLst/>
          </a:prstGeom>
          <a:noFill/>
          <a:ln w="9525">
            <a:noFill/>
            <a:miter lim="800000"/>
            <a:headEnd/>
            <a:tailEnd/>
          </a:ln>
        </p:spPr>
      </p:pic>
      <p:sp>
        <p:nvSpPr>
          <p:cNvPr id="4" name="Text Placeholder 3"/>
          <p:cNvSpPr>
            <a:spLocks noGrp="1"/>
          </p:cNvSpPr>
          <p:nvPr>
            <p:ph type="body" sz="half" idx="2"/>
          </p:nvPr>
        </p:nvSpPr>
        <p:spPr/>
        <p:txBody>
          <a:bodyPr/>
          <a:lstStyle/>
          <a:p>
            <a:r>
              <a:rPr lang="en-US" dirty="0"/>
              <a:t>Most likely Aphrodite, </a:t>
            </a:r>
            <a:r>
              <a:rPr lang="en-US" dirty="0" err="1"/>
              <a:t>Dione</a:t>
            </a:r>
            <a:r>
              <a:rPr lang="en-US" dirty="0"/>
              <a:t>, and Hestia</a:t>
            </a:r>
          </a:p>
          <a:p>
            <a:r>
              <a:rPr lang="en-US" dirty="0"/>
              <a:t>-The figures are in a reclining position to show an even more natural pose. </a:t>
            </a:r>
          </a:p>
          <a:p>
            <a:r>
              <a:rPr lang="en-US" dirty="0"/>
              <a:t>-The sculptor was able to capture the anatomy associated with the female body.</a:t>
            </a:r>
          </a:p>
          <a:p>
            <a:r>
              <a:rPr lang="en-US" dirty="0"/>
              <a:t>-The draperies across the bodies are a significant contrast to the texture of their skin, and there is a dramatic use of dark and light between the folds of the fabric.</a:t>
            </a:r>
          </a:p>
          <a:p>
            <a:r>
              <a:rPr lang="en-US" dirty="0"/>
              <a:t>-Clinging </a:t>
            </a:r>
            <a:r>
              <a:rPr lang="en-US" b="1" dirty="0"/>
              <a:t>wet drapery </a:t>
            </a:r>
            <a:r>
              <a:rPr lang="en-US" dirty="0"/>
              <a:t>reveals the </a:t>
            </a:r>
            <a:r>
              <a:rPr lang="en-US" dirty="0" smtClean="0"/>
              <a:t>voluptuous </a:t>
            </a:r>
            <a:r>
              <a:rPr lang="en-US" dirty="0"/>
              <a:t>bodies beneath </a:t>
            </a:r>
          </a:p>
          <a:p>
            <a:endParaRPr lang="en-US" dirty="0"/>
          </a:p>
        </p:txBody>
      </p:sp>
      <p:pic>
        <p:nvPicPr>
          <p:cNvPr id="6" name="Picture 2" descr="http://farm4.static.flickr.com/3604/3549784819_cc07e4e6d4.jpg?v=0"/>
          <p:cNvPicPr>
            <a:picLocks noChangeAspect="1" noChangeArrowheads="1"/>
          </p:cNvPicPr>
          <p:nvPr/>
        </p:nvPicPr>
        <p:blipFill>
          <a:blip r:embed="rId3" cstate="print"/>
          <a:srcRect/>
          <a:stretch>
            <a:fillRect/>
          </a:stretch>
        </p:blipFill>
        <p:spPr bwMode="auto">
          <a:xfrm>
            <a:off x="60347" y="1752600"/>
            <a:ext cx="9083653" cy="5105400"/>
          </a:xfrm>
          <a:prstGeom prst="rect">
            <a:avLst/>
          </a:prstGeom>
          <a:noFill/>
          <a:ln w="9525">
            <a:noFill/>
            <a:miter lim="800000"/>
            <a:headEnd/>
            <a:tailEnd/>
          </a:ln>
        </p:spPr>
      </p:pic>
      <p:pic>
        <p:nvPicPr>
          <p:cNvPr id="7" name="Picture 6" descr="East_pediment_KLM_Parthenon_BM.jpg"/>
          <p:cNvPicPr>
            <a:picLocks noChangeAspect="1"/>
          </p:cNvPicPr>
          <p:nvPr/>
        </p:nvPicPr>
        <p:blipFill>
          <a:blip r:embed="rId4" cstate="print"/>
          <a:srcRect l="35000" t="28333" r="36667"/>
          <a:stretch>
            <a:fillRect/>
          </a:stretch>
        </p:blipFill>
        <p:spPr>
          <a:xfrm>
            <a:off x="2819400" y="-457200"/>
            <a:ext cx="5943600" cy="751690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dissolve">
                                      <p:cBhvr>
                                        <p:cTn id="4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endParaRPr lang="en-US" smtClean="0"/>
          </a:p>
        </p:txBody>
      </p:sp>
      <p:sp>
        <p:nvSpPr>
          <p:cNvPr id="17411" name="Rectangle 3"/>
          <p:cNvSpPr>
            <a:spLocks noGrp="1" noChangeArrowheads="1"/>
          </p:cNvSpPr>
          <p:nvPr>
            <p:ph idx="1"/>
          </p:nvPr>
        </p:nvSpPr>
        <p:spPr/>
        <p:txBody>
          <a:bodyPr/>
          <a:lstStyle/>
          <a:p>
            <a:pPr eaLnBrk="1" hangingPunct="1"/>
            <a:endParaRPr lang="en-US" smtClean="0"/>
          </a:p>
        </p:txBody>
      </p:sp>
      <p:pic>
        <p:nvPicPr>
          <p:cNvPr id="17412" name="Picture 4" descr="Kallikrates nike1[1]"/>
          <p:cNvPicPr>
            <a:picLocks noChangeAspect="1" noChangeArrowheads="1"/>
          </p:cNvPicPr>
          <p:nvPr/>
        </p:nvPicPr>
        <p:blipFill>
          <a:blip r:embed="rId3" cstate="print"/>
          <a:srcRect/>
          <a:stretch>
            <a:fillRect/>
          </a:stretch>
        </p:blipFill>
        <p:spPr bwMode="auto">
          <a:xfrm>
            <a:off x="76200" y="-47625"/>
            <a:ext cx="4373563" cy="3781425"/>
          </a:xfrm>
          <a:prstGeom prst="rect">
            <a:avLst/>
          </a:prstGeom>
          <a:noFill/>
          <a:ln w="9525">
            <a:noFill/>
            <a:miter lim="800000"/>
            <a:headEnd/>
            <a:tailEnd/>
          </a:ln>
        </p:spPr>
      </p:pic>
      <p:pic>
        <p:nvPicPr>
          <p:cNvPr id="17413" name="Picture 5" descr="Kallikrates nike2[1]"/>
          <p:cNvPicPr>
            <a:picLocks noChangeAspect="1" noChangeArrowheads="1"/>
          </p:cNvPicPr>
          <p:nvPr/>
        </p:nvPicPr>
        <p:blipFill>
          <a:blip r:embed="rId4" cstate="print"/>
          <a:srcRect/>
          <a:stretch>
            <a:fillRect/>
          </a:stretch>
        </p:blipFill>
        <p:spPr bwMode="auto">
          <a:xfrm>
            <a:off x="4648200" y="0"/>
            <a:ext cx="4495800" cy="3354388"/>
          </a:xfrm>
          <a:prstGeom prst="rect">
            <a:avLst/>
          </a:prstGeom>
          <a:noFill/>
          <a:ln w="9525">
            <a:noFill/>
            <a:miter lim="800000"/>
            <a:headEnd/>
            <a:tailEnd/>
          </a:ln>
        </p:spPr>
      </p:pic>
      <p:pic>
        <p:nvPicPr>
          <p:cNvPr id="44038" name="Picture 6" descr="Nike adjusting her sandal"/>
          <p:cNvPicPr>
            <a:picLocks noChangeAspect="1" noChangeArrowheads="1"/>
          </p:cNvPicPr>
          <p:nvPr/>
        </p:nvPicPr>
        <p:blipFill>
          <a:blip r:embed="rId5" cstate="print"/>
          <a:srcRect/>
          <a:stretch>
            <a:fillRect/>
          </a:stretch>
        </p:blipFill>
        <p:spPr bwMode="auto">
          <a:xfrm>
            <a:off x="76200" y="0"/>
            <a:ext cx="4457700" cy="6858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44038"/>
                                        </p:tgtEl>
                                        <p:attrNameLst>
                                          <p:attrName>style.visibility</p:attrName>
                                        </p:attrNameLst>
                                      </p:cBhvr>
                                      <p:to>
                                        <p:strVal val="visible"/>
                                      </p:to>
                                    </p:set>
                                    <p:anim to="" calcmode="lin" valueType="num">
                                      <p:cBhvr>
                                        <p:cTn id="7" dur="1" fill="hold"/>
                                        <p:tgtEl>
                                          <p:spTgt spid="44038"/>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Action Man" pitchFamily="2" charset="0"/>
              </a:rPr>
              <a:t>Classical Greek art makes everything HAP-N</a:t>
            </a:r>
            <a:endParaRPr lang="en-US" dirty="0">
              <a:latin typeface="Action Man" pitchFamily="2" charset="0"/>
            </a:endParaRPr>
          </a:p>
        </p:txBody>
      </p:sp>
      <p:sp>
        <p:nvSpPr>
          <p:cNvPr id="3" name="Content Placeholder 2"/>
          <p:cNvSpPr>
            <a:spLocks noGrp="1"/>
          </p:cNvSpPr>
          <p:nvPr>
            <p:ph idx="1"/>
          </p:nvPr>
        </p:nvSpPr>
        <p:spPr/>
        <p:txBody>
          <a:bodyPr/>
          <a:lstStyle/>
          <a:p>
            <a:pPr>
              <a:buNone/>
              <a:defRPr/>
            </a:pPr>
            <a:r>
              <a:rPr lang="en-US" dirty="0">
                <a:latin typeface="Action Man" pitchFamily="2" charset="0"/>
              </a:rPr>
              <a:t>H=Humanism</a:t>
            </a:r>
          </a:p>
          <a:p>
            <a:pPr>
              <a:buNone/>
              <a:defRPr/>
            </a:pPr>
            <a:r>
              <a:rPr lang="en-US" dirty="0">
                <a:latin typeface="Action Man" pitchFamily="2" charset="0"/>
              </a:rPr>
              <a:t>A=Anatomy</a:t>
            </a:r>
          </a:p>
          <a:p>
            <a:pPr>
              <a:buNone/>
              <a:defRPr/>
            </a:pPr>
            <a:r>
              <a:rPr lang="en-US" dirty="0">
                <a:latin typeface="Action Man" pitchFamily="2" charset="0"/>
              </a:rPr>
              <a:t>P=Perfection</a:t>
            </a:r>
          </a:p>
          <a:p>
            <a:pPr>
              <a:buNone/>
              <a:defRPr/>
            </a:pPr>
            <a:r>
              <a:rPr lang="en-US" dirty="0">
                <a:latin typeface="Action Man" pitchFamily="2" charset="0"/>
              </a:rPr>
              <a:t>|</a:t>
            </a:r>
          </a:p>
          <a:p>
            <a:pPr>
              <a:buNone/>
              <a:defRPr/>
            </a:pPr>
            <a:r>
              <a:rPr lang="en-US" dirty="0">
                <a:latin typeface="Action Man" pitchFamily="2" charset="0"/>
              </a:rPr>
              <a:t>N=Nature</a:t>
            </a:r>
          </a:p>
          <a:p>
            <a:endParaRPr lang="en-US" dirty="0"/>
          </a:p>
        </p:txBody>
      </p:sp>
      <p:pic>
        <p:nvPicPr>
          <p:cNvPr id="4" name="Picture 7" descr="http://www.clipartguide.com/_small/1386-0907-1114-3729.jpg"/>
          <p:cNvPicPr>
            <a:picLocks noChangeAspect="1" noChangeArrowheads="1"/>
          </p:cNvPicPr>
          <p:nvPr/>
        </p:nvPicPr>
        <p:blipFill>
          <a:blip r:embed="rId2" cstate="print"/>
          <a:srcRect b="4881"/>
          <a:stretch>
            <a:fillRect/>
          </a:stretch>
        </p:blipFill>
        <p:spPr bwMode="auto">
          <a:xfrm>
            <a:off x="4495800" y="1600200"/>
            <a:ext cx="4648200" cy="2849563"/>
          </a:xfrm>
          <a:prstGeom prst="rect">
            <a:avLst/>
          </a:prstGeom>
          <a:noFill/>
          <a:ln w="9525">
            <a:noFill/>
            <a:miter lim="800000"/>
            <a:headEnd/>
            <a:tailEnd/>
          </a:ln>
        </p:spPr>
      </p:pic>
      <p:sp>
        <p:nvSpPr>
          <p:cNvPr id="5" name="Rectangle 4"/>
          <p:cNvSpPr/>
          <p:nvPr/>
        </p:nvSpPr>
        <p:spPr>
          <a:xfrm>
            <a:off x="5029200" y="2667000"/>
            <a:ext cx="3805809" cy="1323439"/>
          </a:xfrm>
          <a:prstGeom prst="rect">
            <a:avLst/>
          </a:prstGeom>
        </p:spPr>
        <p:txBody>
          <a:bodyPr wrap="square">
            <a:spAutoFit/>
          </a:bodyPr>
          <a:lstStyle/>
          <a:p>
            <a:pPr>
              <a:spcBef>
                <a:spcPct val="50000"/>
              </a:spcBef>
            </a:pPr>
            <a:r>
              <a:rPr lang="en-US" sz="8000" dirty="0" smtClean="0">
                <a:solidFill>
                  <a:srgbClr val="000000"/>
                </a:solidFill>
                <a:latin typeface="Action Man" pitchFamily="2" charset="0"/>
              </a:rPr>
              <a:t>H A P-N</a:t>
            </a:r>
            <a:endParaRPr lang="en-US" sz="8000" dirty="0">
              <a:solidFill>
                <a:srgbClr val="000000"/>
              </a:solidFill>
              <a:latin typeface="Action Man" pitchFamily="2"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i="1" dirty="0" smtClean="0"/>
              <a:t>Nike Adjusting her Sandal </a:t>
            </a:r>
            <a:r>
              <a:rPr lang="en-US" sz="1800" dirty="0" smtClean="0"/>
              <a:t>from the Temple of Athena Nike, </a:t>
            </a:r>
            <a:r>
              <a:rPr lang="en-US" dirty="0" smtClean="0"/>
              <a:t/>
            </a:r>
            <a:br>
              <a:rPr lang="en-US" dirty="0" smtClean="0"/>
            </a:br>
            <a:r>
              <a:rPr lang="en-US" dirty="0" smtClean="0"/>
              <a:t>Classical Greek</a:t>
            </a:r>
            <a:br>
              <a:rPr lang="en-US" dirty="0" smtClean="0"/>
            </a:br>
            <a:r>
              <a:rPr lang="en-US" dirty="0" smtClean="0"/>
              <a:t>c. 420 BCE</a:t>
            </a:r>
            <a:endParaRPr lang="en-US" dirty="0"/>
          </a:p>
        </p:txBody>
      </p:sp>
      <p:pic>
        <p:nvPicPr>
          <p:cNvPr id="5" name="Picture 6" descr="Nike adjusting her sandal"/>
          <p:cNvPicPr>
            <a:picLocks noGrp="1" noChangeAspect="1" noChangeArrowheads="1"/>
          </p:cNvPicPr>
          <p:nvPr>
            <p:ph idx="1"/>
          </p:nvPr>
        </p:nvPicPr>
        <p:blipFill>
          <a:blip r:embed="rId2" cstate="print"/>
          <a:stretch>
            <a:fillRect/>
          </a:stretch>
        </p:blipFill>
        <p:spPr bwMode="auto">
          <a:xfrm>
            <a:off x="4479925" y="659606"/>
            <a:ext cx="3302000" cy="5080000"/>
          </a:xfrm>
          <a:prstGeom prst="rect">
            <a:avLst/>
          </a:prstGeom>
          <a:noFill/>
          <a:ln w="9525">
            <a:noFill/>
            <a:miter lim="800000"/>
            <a:headEnd/>
            <a:tailEnd/>
          </a:ln>
        </p:spPr>
      </p:pic>
      <p:sp>
        <p:nvSpPr>
          <p:cNvPr id="4" name="Text Placeholder 3"/>
          <p:cNvSpPr>
            <a:spLocks noGrp="1"/>
          </p:cNvSpPr>
          <p:nvPr>
            <p:ph type="body" sz="half" idx="2"/>
          </p:nvPr>
        </p:nvSpPr>
        <p:spPr/>
        <p:txBody>
          <a:bodyPr/>
          <a:lstStyle/>
          <a:p>
            <a:r>
              <a:rPr lang="en-US" dirty="0" smtClean="0">
                <a:latin typeface="Action Man" pitchFamily="2" charset="0"/>
              </a:rPr>
              <a:t>Graceful figure in high relief </a:t>
            </a:r>
          </a:p>
          <a:p>
            <a:r>
              <a:rPr lang="en-US" dirty="0" smtClean="0">
                <a:latin typeface="Action Man" pitchFamily="2" charset="0"/>
              </a:rPr>
              <a:t>-Deeply incised drapery, wet to show the body of the female figure</a:t>
            </a:r>
          </a:p>
          <a:p>
            <a:r>
              <a:rPr lang="en-US" dirty="0" smtClean="0">
                <a:latin typeface="Action Man" pitchFamily="2" charset="0"/>
              </a:rPr>
              <a:t>-Frozen narrative needs the viewer to add the information necessary to tell a story</a:t>
            </a:r>
            <a:endParaRPr lang="en-US" dirty="0">
              <a:latin typeface="Action Man"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descr="acropolis reconstruction"/>
          <p:cNvPicPr>
            <a:picLocks noGrp="1" noChangeAspect="1" noChangeArrowheads="1"/>
          </p:cNvPicPr>
          <p:nvPr>
            <p:ph idx="1"/>
          </p:nvPr>
        </p:nvPicPr>
        <p:blipFill>
          <a:blip r:embed="rId2" cstate="print"/>
          <a:srcRect/>
          <a:stretch>
            <a:fillRect/>
          </a:stretch>
        </p:blipFill>
        <p:spPr bwMode="auto">
          <a:xfrm>
            <a:off x="539460" y="1600200"/>
            <a:ext cx="8453238" cy="4724400"/>
          </a:xfrm>
          <a:prstGeom prst="rect">
            <a:avLst/>
          </a:prstGeom>
          <a:noFill/>
          <a:ln w="9525">
            <a:noFill/>
            <a:miter lim="800000"/>
            <a:headEnd/>
            <a:tailEnd/>
          </a:ln>
        </p:spPr>
      </p:pic>
      <p:sp>
        <p:nvSpPr>
          <p:cNvPr id="4" name="Text Placeholder 3"/>
          <p:cNvSpPr>
            <a:spLocks noGrp="1"/>
          </p:cNvSpPr>
          <p:nvPr>
            <p:ph type="body" sz="half" idx="2"/>
          </p:nvPr>
        </p:nvSpPr>
        <p:spPr/>
        <p:txBody>
          <a:bodyPr/>
          <a:lstStyle/>
          <a:p>
            <a:endParaRPr 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42" name="Picture 6" descr="Propylaia"/>
          <p:cNvPicPr>
            <a:picLocks noChangeAspect="1" noChangeArrowheads="1"/>
          </p:cNvPicPr>
          <p:nvPr/>
        </p:nvPicPr>
        <p:blipFill>
          <a:blip r:embed="rId3" cstate="print"/>
          <a:srcRect/>
          <a:stretch>
            <a:fillRect/>
          </a:stretch>
        </p:blipFill>
        <p:spPr bwMode="auto">
          <a:xfrm>
            <a:off x="258763" y="334963"/>
            <a:ext cx="8885237" cy="6303962"/>
          </a:xfrm>
          <a:prstGeom prst="rect">
            <a:avLst/>
          </a:prstGeom>
          <a:noFill/>
          <a:ln w="9525">
            <a:noFill/>
            <a:miter lim="800000"/>
            <a:headEnd/>
            <a:tailEnd/>
          </a:ln>
        </p:spPr>
      </p:pic>
      <p:sp>
        <p:nvSpPr>
          <p:cNvPr id="21507" name="Rectangle 2"/>
          <p:cNvSpPr>
            <a:spLocks noGrp="1" noChangeArrowheads="1"/>
          </p:cNvSpPr>
          <p:nvPr>
            <p:ph type="title"/>
          </p:nvPr>
        </p:nvSpPr>
        <p:spPr/>
        <p:txBody>
          <a:bodyPr/>
          <a:lstStyle/>
          <a:p>
            <a:pPr eaLnBrk="1" hangingPunct="1"/>
            <a:endParaRPr lang="en-US" smtClean="0"/>
          </a:p>
        </p:txBody>
      </p:sp>
      <p:sp>
        <p:nvSpPr>
          <p:cNvPr id="21508" name="Rectangle 3"/>
          <p:cNvSpPr>
            <a:spLocks noGrp="1" noChangeArrowheads="1"/>
          </p:cNvSpPr>
          <p:nvPr>
            <p:ph idx="1"/>
          </p:nvPr>
        </p:nvSpPr>
        <p:spPr/>
        <p:txBody>
          <a:bodyPr/>
          <a:lstStyle/>
          <a:p>
            <a:pPr eaLnBrk="1" hangingPunct="1"/>
            <a:endParaRPr lang="en-US" smtClean="0"/>
          </a:p>
        </p:txBody>
      </p:sp>
      <p:pic>
        <p:nvPicPr>
          <p:cNvPr id="39940" name="Picture 4" descr="Propylaia-1[1]"/>
          <p:cNvPicPr>
            <a:picLocks noChangeAspect="1" noChangeArrowheads="1"/>
          </p:cNvPicPr>
          <p:nvPr/>
        </p:nvPicPr>
        <p:blipFill>
          <a:blip r:embed="rId4" cstate="print"/>
          <a:srcRect/>
          <a:stretch>
            <a:fillRect/>
          </a:stretch>
        </p:blipFill>
        <p:spPr bwMode="auto">
          <a:xfrm>
            <a:off x="0" y="0"/>
            <a:ext cx="9144000" cy="6326188"/>
          </a:xfrm>
          <a:prstGeom prst="rect">
            <a:avLst/>
          </a:prstGeom>
          <a:noFill/>
          <a:ln w="9525">
            <a:noFill/>
            <a:miter lim="800000"/>
            <a:headEnd/>
            <a:tailEnd/>
          </a:ln>
        </p:spPr>
      </p:pic>
      <p:pic>
        <p:nvPicPr>
          <p:cNvPr id="39941" name="Picture 5" descr="propylaia[1]"/>
          <p:cNvPicPr>
            <a:picLocks noChangeAspect="1" noChangeArrowheads="1"/>
          </p:cNvPicPr>
          <p:nvPr/>
        </p:nvPicPr>
        <p:blipFill>
          <a:blip r:embed="rId5" cstate="print"/>
          <a:srcRect/>
          <a:stretch>
            <a:fillRect/>
          </a:stretch>
        </p:blipFill>
        <p:spPr bwMode="auto">
          <a:xfrm>
            <a:off x="533400" y="403225"/>
            <a:ext cx="8412163" cy="6454775"/>
          </a:xfrm>
          <a:prstGeom prst="rect">
            <a:avLst/>
          </a:prstGeom>
          <a:noFill/>
          <a:ln w="9525">
            <a:noFill/>
            <a:miter lim="800000"/>
            <a:headEnd/>
            <a:tailEnd/>
          </a:ln>
        </p:spPr>
      </p:pic>
      <p:sp>
        <p:nvSpPr>
          <p:cNvPr id="8" name="Rectangle 7"/>
          <p:cNvSpPr/>
          <p:nvPr/>
        </p:nvSpPr>
        <p:spPr>
          <a:xfrm>
            <a:off x="3844108" y="2133600"/>
            <a:ext cx="3699692" cy="830997"/>
          </a:xfrm>
          <a:prstGeom prst="rect">
            <a:avLst/>
          </a:prstGeom>
        </p:spPr>
        <p:txBody>
          <a:bodyPr wrap="square">
            <a:spAutoFit/>
          </a:bodyPr>
          <a:lstStyle/>
          <a:p>
            <a:r>
              <a:rPr lang="en-US" sz="4800" dirty="0" smtClean="0"/>
              <a:t>The </a:t>
            </a:r>
            <a:r>
              <a:rPr lang="en-US" sz="4800" dirty="0" err="1" smtClean="0"/>
              <a:t>Propylaia</a:t>
            </a:r>
            <a:endParaRPr lang="en-US" sz="4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2000"/>
                                        <p:tgtEl>
                                          <p:spTgt spid="8"/>
                                        </p:tgtEl>
                                      </p:cBhvr>
                                    </p:animEffect>
                                    <p:set>
                                      <p:cBhvr>
                                        <p:cTn id="12" dur="1" fill="hold">
                                          <p:stCondLst>
                                            <p:cond delay="19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9942"/>
                                        </p:tgtEl>
                                        <p:attrNameLst>
                                          <p:attrName>style.visibility</p:attrName>
                                        </p:attrNameLst>
                                      </p:cBhvr>
                                      <p:to>
                                        <p:strVal val="visible"/>
                                      </p:to>
                                    </p:set>
                                    <p:animEffect transition="in" filter="fade">
                                      <p:cBhvr>
                                        <p:cTn id="17" dur="2000"/>
                                        <p:tgtEl>
                                          <p:spTgt spid="39942"/>
                                        </p:tgtEl>
                                      </p:cBhvr>
                                    </p:animEffect>
                                  </p:childTnLst>
                                </p:cTn>
                              </p:par>
                            </p:childTnLst>
                          </p:cTn>
                        </p:par>
                      </p:childTnLst>
                    </p:cTn>
                  </p:par>
                  <p:par>
                    <p:cTn id="18" fill="hold">
                      <p:stCondLst>
                        <p:cond delay="indefinite"/>
                      </p:stCondLst>
                      <p:childTnLst>
                        <p:par>
                          <p:cTn id="19" fill="hold">
                            <p:stCondLst>
                              <p:cond delay="0"/>
                            </p:stCondLst>
                            <p:childTnLst>
                              <p:par>
                                <p:cTn id="20" presetID="13" presetClass="entr" presetSubtype="16" fill="hold" nodeType="clickEffect">
                                  <p:stCondLst>
                                    <p:cond delay="0"/>
                                  </p:stCondLst>
                                  <p:childTnLst>
                                    <p:set>
                                      <p:cBhvr>
                                        <p:cTn id="21" dur="1" fill="hold">
                                          <p:stCondLst>
                                            <p:cond delay="0"/>
                                          </p:stCondLst>
                                        </p:cTn>
                                        <p:tgtEl>
                                          <p:spTgt spid="39940"/>
                                        </p:tgtEl>
                                        <p:attrNameLst>
                                          <p:attrName>style.visibility</p:attrName>
                                        </p:attrNameLst>
                                      </p:cBhvr>
                                      <p:to>
                                        <p:strVal val="visible"/>
                                      </p:to>
                                    </p:set>
                                    <p:animEffect transition="in" filter="plus(in)">
                                      <p:cBhvr>
                                        <p:cTn id="22" dur="2000"/>
                                        <p:tgtEl>
                                          <p:spTgt spid="39940"/>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9941"/>
                                        </p:tgtEl>
                                        <p:attrNameLst>
                                          <p:attrName>style.visibility</p:attrName>
                                        </p:attrNameLst>
                                      </p:cBhvr>
                                      <p:to>
                                        <p:strVal val="visible"/>
                                      </p:to>
                                    </p:set>
                                    <p:anim calcmode="lin" valueType="num">
                                      <p:cBhvr additive="base">
                                        <p:cTn id="27" dur="500" fill="hold"/>
                                        <p:tgtEl>
                                          <p:spTgt spid="39941"/>
                                        </p:tgtEl>
                                        <p:attrNameLst>
                                          <p:attrName>ppt_x</p:attrName>
                                        </p:attrNameLst>
                                      </p:cBhvr>
                                      <p:tavLst>
                                        <p:tav tm="0">
                                          <p:val>
                                            <p:strVal val="#ppt_x"/>
                                          </p:val>
                                        </p:tav>
                                        <p:tav tm="100000">
                                          <p:val>
                                            <p:strVal val="#ppt_x"/>
                                          </p:val>
                                        </p:tav>
                                      </p:tavLst>
                                    </p:anim>
                                    <p:anim calcmode="lin" valueType="num">
                                      <p:cBhvr additive="base">
                                        <p:cTn id="28" dur="500" fill="hold"/>
                                        <p:tgtEl>
                                          <p:spTgt spid="399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endParaRPr lang="en-US" smtClean="0"/>
          </a:p>
        </p:txBody>
      </p:sp>
      <p:sp>
        <p:nvSpPr>
          <p:cNvPr id="25603" name="Rectangle 3"/>
          <p:cNvSpPr>
            <a:spLocks noGrp="1" noChangeArrowheads="1"/>
          </p:cNvSpPr>
          <p:nvPr>
            <p:ph idx="1"/>
          </p:nvPr>
        </p:nvSpPr>
        <p:spPr/>
        <p:txBody>
          <a:bodyPr/>
          <a:lstStyle/>
          <a:p>
            <a:pPr eaLnBrk="1" hangingPunct="1"/>
            <a:endParaRPr lang="en-US" smtClean="0"/>
          </a:p>
        </p:txBody>
      </p:sp>
      <p:pic>
        <p:nvPicPr>
          <p:cNvPr id="41990" name="Picture 6" descr="greek_ionic"/>
          <p:cNvPicPr>
            <a:picLocks noChangeAspect="1" noChangeArrowheads="1"/>
          </p:cNvPicPr>
          <p:nvPr/>
        </p:nvPicPr>
        <p:blipFill>
          <a:blip r:embed="rId3" cstate="print"/>
          <a:srcRect/>
          <a:stretch>
            <a:fillRect/>
          </a:stretch>
        </p:blipFill>
        <p:spPr bwMode="auto">
          <a:xfrm>
            <a:off x="0" y="0"/>
            <a:ext cx="3262313" cy="2106613"/>
          </a:xfrm>
          <a:prstGeom prst="rect">
            <a:avLst/>
          </a:prstGeom>
          <a:noFill/>
          <a:ln w="9525">
            <a:noFill/>
            <a:miter lim="800000"/>
            <a:headEnd/>
            <a:tailEnd/>
          </a:ln>
        </p:spPr>
      </p:pic>
      <p:pic>
        <p:nvPicPr>
          <p:cNvPr id="41992" name="Picture 8" descr="Erechtion[1]"/>
          <p:cNvPicPr>
            <a:picLocks noChangeAspect="1" noChangeArrowheads="1"/>
          </p:cNvPicPr>
          <p:nvPr/>
        </p:nvPicPr>
        <p:blipFill>
          <a:blip r:embed="rId4" cstate="print"/>
          <a:srcRect/>
          <a:stretch>
            <a:fillRect/>
          </a:stretch>
        </p:blipFill>
        <p:spPr bwMode="auto">
          <a:xfrm>
            <a:off x="3581400" y="0"/>
            <a:ext cx="1997075" cy="2755900"/>
          </a:xfrm>
          <a:prstGeom prst="rect">
            <a:avLst/>
          </a:prstGeom>
          <a:noFill/>
          <a:ln w="9525">
            <a:noFill/>
            <a:miter lim="800000"/>
            <a:headEnd/>
            <a:tailEnd/>
          </a:ln>
        </p:spPr>
      </p:pic>
      <p:pic>
        <p:nvPicPr>
          <p:cNvPr id="25606" name="Picture 4" descr="Erechtheion1[1]"/>
          <p:cNvPicPr>
            <a:picLocks noChangeAspect="1" noChangeArrowheads="1"/>
          </p:cNvPicPr>
          <p:nvPr/>
        </p:nvPicPr>
        <p:blipFill>
          <a:blip r:embed="rId5" cstate="print"/>
          <a:srcRect/>
          <a:stretch>
            <a:fillRect/>
          </a:stretch>
        </p:blipFill>
        <p:spPr bwMode="auto">
          <a:xfrm>
            <a:off x="0" y="0"/>
            <a:ext cx="9144000" cy="4700588"/>
          </a:xfrm>
          <a:prstGeom prst="rect">
            <a:avLst/>
          </a:prstGeom>
          <a:noFill/>
          <a:ln w="9525">
            <a:noFill/>
            <a:miter lim="800000"/>
            <a:headEnd/>
            <a:tailEnd/>
          </a:ln>
        </p:spPr>
      </p:pic>
      <p:pic>
        <p:nvPicPr>
          <p:cNvPr id="41993" name="Picture 9" descr="Erechtheion Porch of Maidens"/>
          <p:cNvPicPr>
            <a:picLocks noChangeAspect="1" noChangeArrowheads="1"/>
          </p:cNvPicPr>
          <p:nvPr/>
        </p:nvPicPr>
        <p:blipFill>
          <a:blip r:embed="rId6" cstate="print"/>
          <a:srcRect/>
          <a:stretch>
            <a:fillRect/>
          </a:stretch>
        </p:blipFill>
        <p:spPr bwMode="auto">
          <a:xfrm>
            <a:off x="0" y="2413000"/>
            <a:ext cx="6553200" cy="4445000"/>
          </a:xfrm>
          <a:prstGeom prst="rect">
            <a:avLst/>
          </a:prstGeom>
          <a:noFill/>
          <a:ln w="9525">
            <a:noFill/>
            <a:miter lim="800000"/>
            <a:headEnd/>
            <a:tailEnd/>
          </a:ln>
        </p:spPr>
      </p:pic>
      <p:pic>
        <p:nvPicPr>
          <p:cNvPr id="41989" name="Picture 5" descr="ErechteionPlan"/>
          <p:cNvPicPr>
            <a:picLocks noChangeAspect="1" noChangeArrowheads="1"/>
          </p:cNvPicPr>
          <p:nvPr/>
        </p:nvPicPr>
        <p:blipFill>
          <a:blip r:embed="rId7" cstate="print"/>
          <a:srcRect/>
          <a:stretch>
            <a:fillRect/>
          </a:stretch>
        </p:blipFill>
        <p:spPr bwMode="auto">
          <a:xfrm>
            <a:off x="3733800" y="762000"/>
            <a:ext cx="4884738" cy="6096000"/>
          </a:xfrm>
          <a:prstGeom prst="rect">
            <a:avLst/>
          </a:prstGeom>
          <a:noFill/>
          <a:ln w="9525">
            <a:noFill/>
            <a:miter lim="800000"/>
            <a:headEnd/>
            <a:tailEnd/>
          </a:ln>
        </p:spPr>
      </p:pic>
      <p:pic>
        <p:nvPicPr>
          <p:cNvPr id="41991" name="Picture 7" descr="caryatid face[1]"/>
          <p:cNvPicPr>
            <a:picLocks noChangeAspect="1" noChangeArrowheads="1"/>
          </p:cNvPicPr>
          <p:nvPr/>
        </p:nvPicPr>
        <p:blipFill>
          <a:blip r:embed="rId8" cstate="print"/>
          <a:srcRect/>
          <a:stretch>
            <a:fillRect/>
          </a:stretch>
        </p:blipFill>
        <p:spPr bwMode="auto">
          <a:xfrm>
            <a:off x="5610225" y="0"/>
            <a:ext cx="3533775" cy="54006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xit" presetSubtype="16" fill="hold" nodeType="clickEffect">
                                  <p:stCondLst>
                                    <p:cond delay="0"/>
                                  </p:stCondLst>
                                  <p:childTnLst>
                                    <p:animEffect transition="out" filter="diamond(in)">
                                      <p:cBhvr>
                                        <p:cTn id="6" dur="2000"/>
                                        <p:tgtEl>
                                          <p:spTgt spid="41989"/>
                                        </p:tgtEl>
                                      </p:cBhvr>
                                    </p:animEffect>
                                    <p:set>
                                      <p:cBhvr>
                                        <p:cTn id="7" dur="1" fill="hold">
                                          <p:stCondLst>
                                            <p:cond delay="1999"/>
                                          </p:stCondLst>
                                        </p:cTn>
                                        <p:tgtEl>
                                          <p:spTgt spid="4198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1990"/>
                                        </p:tgtEl>
                                        <p:attrNameLst>
                                          <p:attrName>style.visibility</p:attrName>
                                        </p:attrNameLst>
                                      </p:cBhvr>
                                      <p:to>
                                        <p:strVal val="visible"/>
                                      </p:to>
                                    </p:set>
                                    <p:animEffect transition="in" filter="fade">
                                      <p:cBhvr>
                                        <p:cTn id="12" dur="2000"/>
                                        <p:tgtEl>
                                          <p:spTgt spid="4199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1993"/>
                                        </p:tgtEl>
                                        <p:attrNameLst>
                                          <p:attrName>style.visibility</p:attrName>
                                        </p:attrNameLst>
                                      </p:cBhvr>
                                      <p:to>
                                        <p:strVal val="visible"/>
                                      </p:to>
                                    </p:set>
                                    <p:anim calcmode="lin" valueType="num">
                                      <p:cBhvr additive="base">
                                        <p:cTn id="17" dur="500" fill="hold"/>
                                        <p:tgtEl>
                                          <p:spTgt spid="41993"/>
                                        </p:tgtEl>
                                        <p:attrNameLst>
                                          <p:attrName>ppt_x</p:attrName>
                                        </p:attrNameLst>
                                      </p:cBhvr>
                                      <p:tavLst>
                                        <p:tav tm="0">
                                          <p:val>
                                            <p:strVal val="#ppt_x"/>
                                          </p:val>
                                        </p:tav>
                                        <p:tav tm="100000">
                                          <p:val>
                                            <p:strVal val="#ppt_x"/>
                                          </p:val>
                                        </p:tav>
                                      </p:tavLst>
                                    </p:anim>
                                    <p:anim calcmode="lin" valueType="num">
                                      <p:cBhvr additive="base">
                                        <p:cTn id="18" dur="500" fill="hold"/>
                                        <p:tgtEl>
                                          <p:spTgt spid="41993"/>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41991"/>
                                        </p:tgtEl>
                                        <p:attrNameLst>
                                          <p:attrName>style.visibility</p:attrName>
                                        </p:attrNameLst>
                                      </p:cBhvr>
                                      <p:to>
                                        <p:strVal val="visible"/>
                                      </p:to>
                                    </p:set>
                                    <p:anim calcmode="lin" valueType="num">
                                      <p:cBhvr additive="base">
                                        <p:cTn id="21" dur="500" fill="hold"/>
                                        <p:tgtEl>
                                          <p:spTgt spid="41991"/>
                                        </p:tgtEl>
                                        <p:attrNameLst>
                                          <p:attrName>ppt_x</p:attrName>
                                        </p:attrNameLst>
                                      </p:cBhvr>
                                      <p:tavLst>
                                        <p:tav tm="0">
                                          <p:val>
                                            <p:strVal val="#ppt_x"/>
                                          </p:val>
                                        </p:tav>
                                        <p:tav tm="100000">
                                          <p:val>
                                            <p:strVal val="#ppt_x"/>
                                          </p:val>
                                        </p:tav>
                                      </p:tavLst>
                                    </p:anim>
                                    <p:anim calcmode="lin" valueType="num">
                                      <p:cBhvr additive="base">
                                        <p:cTn id="22" dur="500" fill="hold"/>
                                        <p:tgtEl>
                                          <p:spTgt spid="41991"/>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41992"/>
                                        </p:tgtEl>
                                        <p:attrNameLst>
                                          <p:attrName>style.visibility</p:attrName>
                                        </p:attrNameLst>
                                      </p:cBhvr>
                                      <p:to>
                                        <p:strVal val="visible"/>
                                      </p:to>
                                    </p:set>
                                    <p:anim calcmode="lin" valueType="num">
                                      <p:cBhvr additive="base">
                                        <p:cTn id="25" dur="500" fill="hold"/>
                                        <p:tgtEl>
                                          <p:spTgt spid="41992"/>
                                        </p:tgtEl>
                                        <p:attrNameLst>
                                          <p:attrName>ppt_x</p:attrName>
                                        </p:attrNameLst>
                                      </p:cBhvr>
                                      <p:tavLst>
                                        <p:tav tm="0">
                                          <p:val>
                                            <p:strVal val="#ppt_x"/>
                                          </p:val>
                                        </p:tav>
                                        <p:tav tm="100000">
                                          <p:val>
                                            <p:strVal val="#ppt_x"/>
                                          </p:val>
                                        </p:tav>
                                      </p:tavLst>
                                    </p:anim>
                                    <p:anim calcmode="lin" valueType="num">
                                      <p:cBhvr additive="base">
                                        <p:cTn id="26" dur="500" fill="hold"/>
                                        <p:tgtEl>
                                          <p:spTgt spid="4199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
            </a:r>
            <a:br>
              <a:rPr lang="en-US" dirty="0" smtClean="0"/>
            </a:br>
            <a:r>
              <a:rPr lang="en-US" i="1" dirty="0" err="1" smtClean="0"/>
              <a:t>Erechtheion</a:t>
            </a:r>
            <a:r>
              <a:rPr lang="en-US" dirty="0" smtClean="0"/>
              <a:t> </a:t>
            </a:r>
            <a:br>
              <a:rPr lang="en-US" dirty="0" smtClean="0"/>
            </a:br>
            <a:r>
              <a:rPr lang="en-US" dirty="0" smtClean="0"/>
              <a:t>Classical Greek </a:t>
            </a:r>
            <a:br>
              <a:rPr lang="en-US" dirty="0" smtClean="0"/>
            </a:br>
            <a:r>
              <a:rPr lang="en-US" dirty="0" smtClean="0"/>
              <a:t>c. 420 BCE</a:t>
            </a:r>
            <a:br>
              <a:rPr lang="en-US" dirty="0" smtClean="0"/>
            </a:br>
            <a:endParaRPr lang="en-US" dirty="0"/>
          </a:p>
        </p:txBody>
      </p:sp>
      <p:pic>
        <p:nvPicPr>
          <p:cNvPr id="7" name="Picture 9" descr="Erechtheion Porch of Maidens"/>
          <p:cNvPicPr>
            <a:picLocks noGrp="1" noChangeAspect="1" noChangeArrowheads="1"/>
          </p:cNvPicPr>
          <p:nvPr>
            <p:ph idx="1"/>
          </p:nvPr>
        </p:nvPicPr>
        <p:blipFill>
          <a:blip r:embed="rId2" cstate="print"/>
          <a:stretch>
            <a:fillRect/>
          </a:stretch>
        </p:blipFill>
        <p:spPr bwMode="auto">
          <a:xfrm>
            <a:off x="3575050" y="1465970"/>
            <a:ext cx="5111750" cy="3467272"/>
          </a:xfrm>
          <a:prstGeom prst="rect">
            <a:avLst/>
          </a:prstGeom>
          <a:noFill/>
          <a:ln w="9525">
            <a:noFill/>
            <a:miter lim="800000"/>
            <a:headEnd/>
            <a:tailEnd/>
          </a:ln>
        </p:spPr>
      </p:pic>
      <p:sp>
        <p:nvSpPr>
          <p:cNvPr id="6" name="Text Placeholder 5"/>
          <p:cNvSpPr>
            <a:spLocks noGrp="1"/>
          </p:cNvSpPr>
          <p:nvPr>
            <p:ph type="body" sz="half" idx="2"/>
          </p:nvPr>
        </p:nvSpPr>
        <p:spPr/>
        <p:txBody>
          <a:bodyPr/>
          <a:lstStyle/>
          <a:p>
            <a:r>
              <a:rPr lang="en-US" dirty="0" smtClean="0">
                <a:latin typeface="Action Man" pitchFamily="2" charset="0"/>
              </a:rPr>
              <a:t>Temple to Athena as well as smaller gods</a:t>
            </a:r>
          </a:p>
          <a:p>
            <a:r>
              <a:rPr lang="en-US" dirty="0" smtClean="0">
                <a:latin typeface="Action Man" pitchFamily="2" charset="0"/>
              </a:rPr>
              <a:t>Celebrates the victory of Athena over Poseidon for the patronage of the city</a:t>
            </a:r>
          </a:p>
          <a:p>
            <a:r>
              <a:rPr lang="en-US" dirty="0" smtClean="0">
                <a:latin typeface="Action Man" pitchFamily="2" charset="0"/>
              </a:rPr>
              <a:t>-Very asymmetrical (partially due to being built on uneven ground)</a:t>
            </a:r>
          </a:p>
          <a:p>
            <a:r>
              <a:rPr lang="en-US" dirty="0" smtClean="0">
                <a:latin typeface="Action Man" pitchFamily="2" charset="0"/>
              </a:rPr>
              <a:t>-The porch on the south side has women who replace columns they are called </a:t>
            </a:r>
            <a:r>
              <a:rPr lang="en-US" b="1" dirty="0" smtClean="0">
                <a:latin typeface="Action Man" pitchFamily="2" charset="0"/>
              </a:rPr>
              <a:t>caryatids</a:t>
            </a:r>
            <a:r>
              <a:rPr lang="en-US" dirty="0" smtClean="0">
                <a:latin typeface="Action Man" pitchFamily="2" charset="0"/>
              </a:rPr>
              <a:t>.</a:t>
            </a:r>
          </a:p>
          <a:p>
            <a:r>
              <a:rPr lang="en-US" dirty="0" smtClean="0">
                <a:latin typeface="Action Man" pitchFamily="2" charset="0"/>
              </a:rPr>
              <a:t>-Can see the shift in weight on the caryatids to look natural; however, they are still "stiff" enough to support the weight of the roof</a:t>
            </a:r>
          </a:p>
          <a:p>
            <a:r>
              <a:rPr lang="en-US" dirty="0" smtClean="0">
                <a:latin typeface="Action Man" pitchFamily="2" charset="0"/>
              </a:rPr>
              <a:t>-Located on the </a:t>
            </a:r>
            <a:r>
              <a:rPr lang="en-US" b="1" dirty="0" smtClean="0">
                <a:latin typeface="Action Man" pitchFamily="2" charset="0"/>
              </a:rPr>
              <a:t>Acropolis</a:t>
            </a:r>
            <a:r>
              <a:rPr lang="en-US" dirty="0" smtClean="0">
                <a:latin typeface="Action Man" pitchFamily="2" charset="0"/>
              </a:rPr>
              <a:t> </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blinds(horizontal)">
                                      <p:cBhvr>
                                        <p:cTn id="13" dur="500"/>
                                        <p:tgtEl>
                                          <p:spTgt spid="6">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6">
                                            <p:txEl>
                                              <p:pRg st="1" end="1"/>
                                            </p:txEl>
                                          </p:spTgt>
                                        </p:tgtEl>
                                        <p:attrNameLst>
                                          <p:attrName>style.visibility</p:attrName>
                                        </p:attrNameLst>
                                      </p:cBhvr>
                                      <p:to>
                                        <p:strVal val="visible"/>
                                      </p:to>
                                    </p:set>
                                    <p:animEffect transition="in" filter="blinds(horizontal)">
                                      <p:cBhvr>
                                        <p:cTn id="18" dur="5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blinds(horizontal)">
                                      <p:cBhvr>
                                        <p:cTn id="23" dur="500"/>
                                        <p:tgtEl>
                                          <p:spTgt spid="6">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blinds(horizontal)">
                                      <p:cBhvr>
                                        <p:cTn id="28" dur="500"/>
                                        <p:tgtEl>
                                          <p:spTgt spid="6">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6">
                                            <p:txEl>
                                              <p:pRg st="4" end="4"/>
                                            </p:txEl>
                                          </p:spTgt>
                                        </p:tgtEl>
                                        <p:attrNameLst>
                                          <p:attrName>style.visibility</p:attrName>
                                        </p:attrNameLst>
                                      </p:cBhvr>
                                      <p:to>
                                        <p:strVal val="visible"/>
                                      </p:to>
                                    </p:set>
                                    <p:animEffect transition="in" filter="blinds(horizontal)">
                                      <p:cBhvr>
                                        <p:cTn id="33" dur="500"/>
                                        <p:tgtEl>
                                          <p:spTgt spid="6">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 fill="hold">
                                          <p:stCondLst>
                                            <p:cond delay="0"/>
                                          </p:stCondLst>
                                        </p:cTn>
                                        <p:tgtEl>
                                          <p:spTgt spid="6">
                                            <p:txEl>
                                              <p:pRg st="5" end="5"/>
                                            </p:txEl>
                                          </p:spTgt>
                                        </p:tgtEl>
                                        <p:attrNameLst>
                                          <p:attrName>style.visibility</p:attrName>
                                        </p:attrNameLst>
                                      </p:cBhvr>
                                      <p:to>
                                        <p:strVal val="visible"/>
                                      </p:to>
                                    </p:set>
                                    <p:animEffect transition="in" filter="blinds(horizontal)">
                                      <p:cBhvr>
                                        <p:cTn id="38"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273050"/>
            <a:ext cx="3008313" cy="565150"/>
          </a:xfrm>
        </p:spPr>
        <p:txBody>
          <a:bodyPr/>
          <a:lstStyle/>
          <a:p>
            <a:r>
              <a:rPr lang="en-US" dirty="0" smtClean="0"/>
              <a:t>Peloponnesian War</a:t>
            </a:r>
            <a:endParaRPr lang="en-US" dirty="0"/>
          </a:p>
        </p:txBody>
      </p:sp>
      <p:sp>
        <p:nvSpPr>
          <p:cNvPr id="7" name="Content Placeholder 6"/>
          <p:cNvSpPr>
            <a:spLocks noGrp="1"/>
          </p:cNvSpPr>
          <p:nvPr>
            <p:ph idx="1"/>
          </p:nvPr>
        </p:nvSpPr>
        <p:spPr>
          <a:xfrm>
            <a:off x="4419600" y="273050"/>
            <a:ext cx="4267200" cy="5853113"/>
          </a:xfrm>
        </p:spPr>
        <p:txBody>
          <a:bodyPr/>
          <a:lstStyle/>
          <a:p>
            <a:endParaRPr lang="en-US" dirty="0"/>
          </a:p>
        </p:txBody>
      </p:sp>
      <p:sp>
        <p:nvSpPr>
          <p:cNvPr id="8" name="Text Placeholder 7"/>
          <p:cNvSpPr>
            <a:spLocks noGrp="1"/>
          </p:cNvSpPr>
          <p:nvPr>
            <p:ph type="body" sz="half" idx="2"/>
          </p:nvPr>
        </p:nvSpPr>
        <p:spPr>
          <a:xfrm>
            <a:off x="457200" y="838200"/>
            <a:ext cx="3810000" cy="5287963"/>
          </a:xfrm>
        </p:spPr>
        <p:txBody>
          <a:bodyPr>
            <a:normAutofit/>
          </a:bodyPr>
          <a:lstStyle/>
          <a:p>
            <a:r>
              <a:rPr lang="en-US" dirty="0" smtClean="0"/>
              <a:t>Friction began to build up between Athens and the other city-states of Greece.</a:t>
            </a:r>
          </a:p>
          <a:p>
            <a:r>
              <a:rPr lang="en-US" b="1" dirty="0" smtClean="0"/>
              <a:t>Athens became the dominate power </a:t>
            </a:r>
            <a:r>
              <a:rPr lang="en-US" dirty="0" smtClean="0"/>
              <a:t>as in they dominates their neighbors and allies, both  economically and militarily</a:t>
            </a:r>
          </a:p>
          <a:p>
            <a:r>
              <a:rPr lang="en-US" b="1" dirty="0" smtClean="0"/>
              <a:t>Sparta and her allies had enough and fought back</a:t>
            </a:r>
            <a:r>
              <a:rPr lang="en-US" dirty="0" smtClean="0"/>
              <a:t>.</a:t>
            </a:r>
          </a:p>
          <a:p>
            <a:r>
              <a:rPr lang="en-US" b="1" dirty="0" smtClean="0"/>
              <a:t>Athens,</a:t>
            </a:r>
            <a:r>
              <a:rPr lang="en-US" dirty="0" smtClean="0"/>
              <a:t> the strongest city-state in Greece prior to the war's beginning, </a:t>
            </a:r>
            <a:r>
              <a:rPr lang="en-US" b="1" dirty="0" smtClean="0"/>
              <a:t>was reduced to a state of near-complete subjection</a:t>
            </a:r>
            <a:r>
              <a:rPr lang="en-US" dirty="0" smtClean="0"/>
              <a:t>, while Sparta became established as the leading power of Greece.</a:t>
            </a:r>
          </a:p>
          <a:p>
            <a:r>
              <a:rPr lang="en-US" dirty="0" smtClean="0"/>
              <a:t>The economic costs of the war were felt all across Greece; </a:t>
            </a:r>
            <a:r>
              <a:rPr lang="en-US" b="1" dirty="0" smtClean="0"/>
              <a:t>poverty became widespread </a:t>
            </a:r>
            <a:r>
              <a:rPr lang="en-US" dirty="0" smtClean="0"/>
              <a:t>in the Peloponnese, while </a:t>
            </a:r>
            <a:r>
              <a:rPr lang="en-US" b="1" dirty="0" smtClean="0"/>
              <a:t>Athens found itself completely devastated</a:t>
            </a:r>
            <a:r>
              <a:rPr lang="en-US" dirty="0" smtClean="0"/>
              <a:t>, and </a:t>
            </a:r>
            <a:r>
              <a:rPr lang="en-US" b="1" dirty="0" smtClean="0"/>
              <a:t>never regained its pre-war prosperity.</a:t>
            </a:r>
          </a:p>
          <a:p>
            <a:r>
              <a:rPr lang="en-US" dirty="0" smtClean="0"/>
              <a:t>Greek warfare was transformed into an all-out struggle between city-states, complete with </a:t>
            </a:r>
            <a:r>
              <a:rPr lang="en-US" b="1" dirty="0" smtClean="0"/>
              <a:t>atrocities on a large scale</a:t>
            </a:r>
            <a:r>
              <a:rPr lang="en-US" dirty="0" smtClean="0"/>
              <a:t>. Shattering religious and cultural taboos, devastating vast swathes of countryside, and destroying whole cities, the Peloponnesian War marked the dramatic end to the fifth century BC and the golden age of Greece.</a:t>
            </a:r>
          </a:p>
          <a:p>
            <a:endParaRPr lang="en-US" dirty="0"/>
          </a:p>
        </p:txBody>
      </p:sp>
      <p:pic>
        <p:nvPicPr>
          <p:cNvPr id="55298" name="Picture 2" descr="http://upload.wikimedia.org/wikipedia/commons/a/a9/Peloponnesian_war_alliances_431_BC.png"/>
          <p:cNvPicPr>
            <a:picLocks noChangeAspect="1" noChangeArrowheads="1"/>
          </p:cNvPicPr>
          <p:nvPr/>
        </p:nvPicPr>
        <p:blipFill>
          <a:blip r:embed="rId2" cstate="print"/>
          <a:srcRect/>
          <a:stretch>
            <a:fillRect/>
          </a:stretch>
        </p:blipFill>
        <p:spPr bwMode="auto">
          <a:xfrm>
            <a:off x="4800600" y="304800"/>
            <a:ext cx="4099371" cy="6353175"/>
          </a:xfrm>
          <a:prstGeom prst="rect">
            <a:avLst/>
          </a:prstGeom>
          <a:noFill/>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But how did this affect art?</a:t>
            </a:r>
            <a:endParaRPr lang="en-US" dirty="0"/>
          </a:p>
        </p:txBody>
      </p:sp>
      <p:sp>
        <p:nvSpPr>
          <p:cNvPr id="6" name="Content Placeholder 5"/>
          <p:cNvSpPr>
            <a:spLocks noGrp="1"/>
          </p:cNvSpPr>
          <p:nvPr>
            <p:ph idx="1"/>
          </p:nvPr>
        </p:nvSpPr>
        <p:spPr/>
        <p:txBody>
          <a:bodyPr>
            <a:normAutofit fontScale="70000" lnSpcReduction="20000"/>
          </a:bodyPr>
          <a:lstStyle/>
          <a:p>
            <a:r>
              <a:rPr lang="en-US" dirty="0" smtClean="0"/>
              <a:t>In the 5</a:t>
            </a:r>
            <a:r>
              <a:rPr lang="en-US" baseline="30000" dirty="0" smtClean="0"/>
              <a:t>th</a:t>
            </a:r>
            <a:r>
              <a:rPr lang="en-US" dirty="0" smtClean="0"/>
              <a:t> Century, Greeks believed they could impose order on their environment, create Perfect statues such as the Canon and discover the correct formulas for constructing temples, as in the Parthenon.</a:t>
            </a:r>
          </a:p>
          <a:p>
            <a:r>
              <a:rPr lang="en-US" dirty="0" smtClean="0"/>
              <a:t>War, plague, famine brought about an end to the focus on Greek community and more of a focus on the individual and on real world appearances rather than on the ideal world of perfect beings/buildings</a:t>
            </a:r>
          </a:p>
          <a:p>
            <a:r>
              <a:rPr lang="en-US" dirty="0" smtClean="0"/>
              <a:t>New Humanization of art- Praxiteles</a:t>
            </a:r>
          </a:p>
          <a:p>
            <a:pPr>
              <a:buNone/>
            </a:pPr>
            <a:r>
              <a:rPr lang="en-US" dirty="0" smtClean="0"/>
              <a:t>He did not reject the themes of the earlier Classical sculptors; rather his statues lost some of their superhuman perfection and started to become even more real</a:t>
            </a:r>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Praxiteles</a:t>
            </a:r>
            <a:r>
              <a:rPr lang="en-US" i="1" dirty="0" smtClean="0"/>
              <a:t/>
            </a:r>
            <a:br>
              <a:rPr lang="en-US" i="1" dirty="0" smtClean="0"/>
            </a:br>
            <a:r>
              <a:rPr lang="en-US" sz="1800" i="1" dirty="0" smtClean="0"/>
              <a:t>Hermes and the Infant Dionysus</a:t>
            </a:r>
            <a:br>
              <a:rPr lang="en-US" sz="1800" i="1" dirty="0" smtClean="0"/>
            </a:br>
            <a:r>
              <a:rPr lang="en-US" sz="1800" dirty="0" smtClean="0"/>
              <a:t>Late Classical Greek- </a:t>
            </a:r>
            <a:r>
              <a:rPr lang="en-US" dirty="0" smtClean="0"/>
              <a:t>350 BCE</a:t>
            </a:r>
            <a:br>
              <a:rPr lang="en-US" dirty="0" smtClean="0"/>
            </a:br>
            <a:r>
              <a:rPr lang="en-US" dirty="0" smtClean="0">
                <a:solidFill>
                  <a:srgbClr val="FF0000"/>
                </a:solidFill>
              </a:rPr>
              <a:t>Key Piece</a:t>
            </a:r>
            <a:endParaRPr lang="en-US" i="1" dirty="0"/>
          </a:p>
        </p:txBody>
      </p:sp>
      <p:pic>
        <p:nvPicPr>
          <p:cNvPr id="5" name="Picture 5" descr="praxiteles hermes 1"/>
          <p:cNvPicPr>
            <a:picLocks noGrp="1" noChangeAspect="1" noChangeArrowheads="1"/>
          </p:cNvPicPr>
          <p:nvPr>
            <p:ph idx="1"/>
          </p:nvPr>
        </p:nvPicPr>
        <p:blipFill>
          <a:blip r:embed="rId2" cstate="print"/>
          <a:stretch>
            <a:fillRect/>
          </a:stretch>
        </p:blipFill>
        <p:spPr bwMode="auto">
          <a:xfrm>
            <a:off x="4551804" y="273050"/>
            <a:ext cx="3158242" cy="5853113"/>
          </a:xfrm>
          <a:prstGeom prst="rect">
            <a:avLst/>
          </a:prstGeom>
          <a:noFill/>
          <a:ln w="9525">
            <a:noFill/>
            <a:miter lim="800000"/>
            <a:headEnd/>
            <a:tailEnd/>
          </a:ln>
        </p:spPr>
      </p:pic>
      <p:sp>
        <p:nvSpPr>
          <p:cNvPr id="4" name="Text Placeholder 3"/>
          <p:cNvSpPr>
            <a:spLocks noGrp="1"/>
          </p:cNvSpPr>
          <p:nvPr>
            <p:ph type="body" sz="half" idx="2"/>
          </p:nvPr>
        </p:nvSpPr>
        <p:spPr/>
        <p:txBody>
          <a:bodyPr/>
          <a:lstStyle/>
          <a:p>
            <a:r>
              <a:rPr lang="en-US" dirty="0" smtClean="0"/>
              <a:t>High Classical sculpture (fourth century)</a:t>
            </a:r>
          </a:p>
          <a:p>
            <a:r>
              <a:rPr lang="en-US" dirty="0" smtClean="0"/>
              <a:t>-See a natural "</a:t>
            </a:r>
            <a:r>
              <a:rPr lang="en-US" b="1" dirty="0" smtClean="0"/>
              <a:t>S-curve</a:t>
            </a:r>
            <a:r>
              <a:rPr lang="en-US" dirty="0" smtClean="0"/>
              <a:t>" to the body of Hermes as he relaxes from a walk.</a:t>
            </a:r>
          </a:p>
          <a:p>
            <a:r>
              <a:rPr lang="en-US" dirty="0" smtClean="0"/>
              <a:t>-Actually are able to see a relationship between an adult and child-more human</a:t>
            </a:r>
          </a:p>
          <a:p>
            <a:r>
              <a:rPr lang="en-US" dirty="0" smtClean="0"/>
              <a:t>-Able to see the different textures of skin, fabric, and hair carved out of marble</a:t>
            </a:r>
          </a:p>
          <a:p>
            <a:r>
              <a:rPr lang="en-US" dirty="0" smtClean="0"/>
              <a:t>-During this era, artists focus less on the major gods, and more on the minor ones.</a:t>
            </a:r>
          </a:p>
          <a:p>
            <a:r>
              <a:rPr lang="en-US" dirty="0" smtClean="0"/>
              <a:t>-The viewer must walk around the statue to understand its entirety.  Not just frontal</a:t>
            </a:r>
          </a:p>
          <a:p>
            <a:endParaRPr lang="en-US" dirty="0"/>
          </a:p>
        </p:txBody>
      </p:sp>
      <p:sp>
        <p:nvSpPr>
          <p:cNvPr id="6" name="5-Point Star 5"/>
          <p:cNvSpPr/>
          <p:nvPr/>
        </p:nvSpPr>
        <p:spPr>
          <a:xfrm>
            <a:off x="3429000" y="228600"/>
            <a:ext cx="914400" cy="990600"/>
          </a:xfrm>
          <a:prstGeom prst="star5">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6" descr="doryphoros1"/>
          <p:cNvPicPr>
            <a:picLocks noChangeAspect="1" noChangeArrowheads="1"/>
          </p:cNvPicPr>
          <p:nvPr/>
        </p:nvPicPr>
        <p:blipFill>
          <a:blip r:embed="rId2" cstate="print"/>
          <a:srcRect/>
          <a:stretch>
            <a:fillRect/>
          </a:stretch>
        </p:blipFill>
        <p:spPr bwMode="auto">
          <a:xfrm>
            <a:off x="5138738" y="0"/>
            <a:ext cx="4005262" cy="6629400"/>
          </a:xfrm>
          <a:prstGeom prst="rect">
            <a:avLst/>
          </a:prstGeom>
          <a:noFill/>
          <a:ln w="9525">
            <a:noFill/>
            <a:miter lim="800000"/>
            <a:headEnd/>
            <a:tailEnd/>
          </a:ln>
        </p:spPr>
      </p:pic>
      <p:sp>
        <p:nvSpPr>
          <p:cNvPr id="28675" name="Title 1"/>
          <p:cNvSpPr>
            <a:spLocks noGrp="1"/>
          </p:cNvSpPr>
          <p:nvPr>
            <p:ph type="title"/>
          </p:nvPr>
        </p:nvSpPr>
        <p:spPr/>
        <p:txBody>
          <a:bodyPr/>
          <a:lstStyle/>
          <a:p>
            <a:pPr eaLnBrk="1" hangingPunct="1"/>
            <a:endParaRPr lang="en-US" smtClean="0"/>
          </a:p>
        </p:txBody>
      </p:sp>
      <p:pic>
        <p:nvPicPr>
          <p:cNvPr id="72706" name="Picture 2" descr="http://maa.missouri.edu/images/castgallery/HermesDionysos.jpg"/>
          <p:cNvPicPr>
            <a:picLocks noChangeAspect="1" noChangeArrowheads="1"/>
          </p:cNvPicPr>
          <p:nvPr/>
        </p:nvPicPr>
        <p:blipFill>
          <a:blip r:embed="rId3" cstate="print"/>
          <a:srcRect/>
          <a:stretch>
            <a:fillRect/>
          </a:stretch>
        </p:blipFill>
        <p:spPr bwMode="auto">
          <a:xfrm>
            <a:off x="5334000" y="0"/>
            <a:ext cx="3810000" cy="6858000"/>
          </a:xfrm>
          <a:prstGeom prst="rect">
            <a:avLst/>
          </a:prstGeom>
          <a:noFill/>
          <a:ln w="9525">
            <a:noFill/>
            <a:miter lim="800000"/>
            <a:headEnd/>
            <a:tailEnd/>
          </a:ln>
        </p:spPr>
      </p:pic>
      <p:pic>
        <p:nvPicPr>
          <p:cNvPr id="28677" name="Picture 5" descr="praxiteles hermes 1"/>
          <p:cNvPicPr>
            <a:picLocks noChangeAspect="1" noChangeArrowheads="1"/>
          </p:cNvPicPr>
          <p:nvPr/>
        </p:nvPicPr>
        <p:blipFill>
          <a:blip r:embed="rId4" cstate="print"/>
          <a:srcRect/>
          <a:stretch>
            <a:fillRect/>
          </a:stretch>
        </p:blipFill>
        <p:spPr bwMode="auto">
          <a:xfrm>
            <a:off x="304800" y="0"/>
            <a:ext cx="3700463" cy="6858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2706"/>
                                        </p:tgtEl>
                                        <p:attrNameLst>
                                          <p:attrName>style.visibility</p:attrName>
                                        </p:attrNameLst>
                                      </p:cBhvr>
                                      <p:to>
                                        <p:strVal val="visible"/>
                                      </p:to>
                                    </p:set>
                                    <p:animEffect transition="in" filter="blinds(horizontal)">
                                      <p:cBhvr>
                                        <p:cTn id="7" dur="500"/>
                                        <p:tgtEl>
                                          <p:spTgt spid="727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Praxiteles</a:t>
            </a:r>
            <a:br>
              <a:rPr lang="en-US" dirty="0" smtClean="0"/>
            </a:br>
            <a:r>
              <a:rPr lang="en-US" i="1" dirty="0" smtClean="0"/>
              <a:t>Aphrodite of </a:t>
            </a:r>
            <a:r>
              <a:rPr lang="en-US" i="1" dirty="0" err="1" smtClean="0"/>
              <a:t>Knidos</a:t>
            </a:r>
            <a:r>
              <a:rPr lang="en-US" dirty="0" smtClean="0"/>
              <a:t/>
            </a:r>
            <a:br>
              <a:rPr lang="en-US" dirty="0" smtClean="0"/>
            </a:br>
            <a:r>
              <a:rPr lang="en-US" dirty="0" smtClean="0"/>
              <a:t>Late Classical Greek 350 BCE</a:t>
            </a:r>
            <a:br>
              <a:rPr lang="en-US" dirty="0" smtClean="0"/>
            </a:br>
            <a:r>
              <a:rPr lang="en-US" dirty="0" smtClean="0">
                <a:solidFill>
                  <a:srgbClr val="FF0000"/>
                </a:solidFill>
              </a:rPr>
              <a:t>Key Piece</a:t>
            </a:r>
            <a:endParaRPr lang="en-US" dirty="0">
              <a:solidFill>
                <a:srgbClr val="FF0000"/>
              </a:solidFill>
            </a:endParaRPr>
          </a:p>
        </p:txBody>
      </p:sp>
      <p:sp>
        <p:nvSpPr>
          <p:cNvPr id="5" name="Content Placeholder 4"/>
          <p:cNvSpPr>
            <a:spLocks noGrp="1"/>
          </p:cNvSpPr>
          <p:nvPr>
            <p:ph idx="1"/>
          </p:nvPr>
        </p:nvSpPr>
        <p:spPr/>
        <p:txBody>
          <a:bodyPr/>
          <a:lstStyle/>
          <a:p>
            <a:endParaRPr lang="en-US" dirty="0"/>
          </a:p>
        </p:txBody>
      </p:sp>
      <p:sp>
        <p:nvSpPr>
          <p:cNvPr id="6" name="Text Placeholder 5"/>
          <p:cNvSpPr>
            <a:spLocks noGrp="1"/>
          </p:cNvSpPr>
          <p:nvPr>
            <p:ph type="body" sz="half" idx="2"/>
          </p:nvPr>
        </p:nvSpPr>
        <p:spPr/>
        <p:txBody>
          <a:bodyPr>
            <a:normAutofit lnSpcReduction="10000"/>
          </a:bodyPr>
          <a:lstStyle/>
          <a:p>
            <a:r>
              <a:rPr lang="en-US" dirty="0" smtClean="0"/>
              <a:t>This was the first time Aphrodite was sculpted completely nude.</a:t>
            </a:r>
          </a:p>
          <a:p>
            <a:r>
              <a:rPr lang="en-US" dirty="0" smtClean="0"/>
              <a:t>-In previous art, if a woman was in the nude, she was of a very low class standing; here, a goddess!</a:t>
            </a:r>
          </a:p>
          <a:p>
            <a:r>
              <a:rPr lang="en-US" dirty="0" smtClean="0"/>
              <a:t>People were said to have openly fallen in love with her</a:t>
            </a:r>
          </a:p>
          <a:p>
            <a:r>
              <a:rPr lang="en-US" dirty="0" smtClean="0"/>
              <a:t>Described as having soft skin and wet dewy eyes.</a:t>
            </a:r>
          </a:p>
          <a:p>
            <a:r>
              <a:rPr lang="en-US" dirty="0" smtClean="0"/>
              <a:t>-Statue was once housed in a round temple and could only have been seen by someone who was peeking around columns to see her; voyeuristic</a:t>
            </a:r>
          </a:p>
          <a:p>
            <a:r>
              <a:rPr lang="en-US" dirty="0" smtClean="0"/>
              <a:t>-Not openly erotic</a:t>
            </a:r>
          </a:p>
          <a:p>
            <a:r>
              <a:rPr lang="en-US" dirty="0" smtClean="0"/>
              <a:t>-She adverts her gaze, does not challenge your gaze</a:t>
            </a:r>
          </a:p>
          <a:p>
            <a:r>
              <a:rPr lang="en-US" dirty="0" smtClean="0"/>
              <a:t>-She is trying to cover herself as she pulls the cloak off the water jug</a:t>
            </a:r>
          </a:p>
          <a:p>
            <a:r>
              <a:rPr lang="en-US" dirty="0" smtClean="0"/>
              <a:t>-Modest- a hand covers her pelvic region but you can  still see pelvis </a:t>
            </a:r>
          </a:p>
          <a:p>
            <a:endParaRPr lang="en-US" dirty="0"/>
          </a:p>
        </p:txBody>
      </p:sp>
      <p:pic>
        <p:nvPicPr>
          <p:cNvPr id="62466" name="Picture 2" descr="http://employees.oneonta.edu/farberas/arth/Images/109images/4thc_hellenistic/aph_knidos.jpg"/>
          <p:cNvPicPr>
            <a:picLocks noChangeAspect="1" noChangeArrowheads="1"/>
          </p:cNvPicPr>
          <p:nvPr/>
        </p:nvPicPr>
        <p:blipFill>
          <a:blip r:embed="rId2" cstate="print"/>
          <a:srcRect/>
          <a:stretch>
            <a:fillRect/>
          </a:stretch>
        </p:blipFill>
        <p:spPr bwMode="auto">
          <a:xfrm>
            <a:off x="4114800" y="304800"/>
            <a:ext cx="3467100" cy="6191250"/>
          </a:xfrm>
          <a:prstGeom prst="rect">
            <a:avLst/>
          </a:prstGeom>
          <a:noFill/>
        </p:spPr>
      </p:pic>
      <p:sp>
        <p:nvSpPr>
          <p:cNvPr id="7" name="5-Point Star 6"/>
          <p:cNvSpPr/>
          <p:nvPr/>
        </p:nvSpPr>
        <p:spPr>
          <a:xfrm>
            <a:off x="3200400" y="304800"/>
            <a:ext cx="914400" cy="990600"/>
          </a:xfrm>
          <a:prstGeom prst="star5">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ox(i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ox(in)">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ox(in)">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ox(in)">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box(in)">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box(in)">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box(in)">
                                      <p:cBhvr>
                                        <p:cTn id="37" dur="500"/>
                                        <p:tgtEl>
                                          <p:spTgt spid="6">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nodeType="clickEffect">
                                  <p:stCondLst>
                                    <p:cond delay="0"/>
                                  </p:stCondLst>
                                  <p:childTnLst>
                                    <p:set>
                                      <p:cBhvr>
                                        <p:cTn id="41" dur="1" fill="hold">
                                          <p:stCondLst>
                                            <p:cond delay="0"/>
                                          </p:stCondLst>
                                        </p:cTn>
                                        <p:tgtEl>
                                          <p:spTgt spid="6">
                                            <p:txEl>
                                              <p:pRg st="7" end="7"/>
                                            </p:txEl>
                                          </p:spTgt>
                                        </p:tgtEl>
                                        <p:attrNameLst>
                                          <p:attrName>style.visibility</p:attrName>
                                        </p:attrNameLst>
                                      </p:cBhvr>
                                      <p:to>
                                        <p:strVal val="visible"/>
                                      </p:to>
                                    </p:set>
                                    <p:animEffect transition="in" filter="box(in)">
                                      <p:cBhvr>
                                        <p:cTn id="42" dur="500"/>
                                        <p:tgtEl>
                                          <p:spTgt spid="6">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nodeType="clickEffect">
                                  <p:stCondLst>
                                    <p:cond delay="0"/>
                                  </p:stCondLst>
                                  <p:childTnLst>
                                    <p:set>
                                      <p:cBhvr>
                                        <p:cTn id="46" dur="1" fill="hold">
                                          <p:stCondLst>
                                            <p:cond delay="0"/>
                                          </p:stCondLst>
                                        </p:cTn>
                                        <p:tgtEl>
                                          <p:spTgt spid="6">
                                            <p:txEl>
                                              <p:pRg st="8" end="8"/>
                                            </p:txEl>
                                          </p:spTgt>
                                        </p:tgtEl>
                                        <p:attrNameLst>
                                          <p:attrName>style.visibility</p:attrName>
                                        </p:attrNameLst>
                                      </p:cBhvr>
                                      <p:to>
                                        <p:strVal val="visible"/>
                                      </p:to>
                                    </p:set>
                                    <p:animEffect transition="in" filter="box(in)">
                                      <p:cBhvr>
                                        <p:cTn id="47" dur="500"/>
                                        <p:tgtEl>
                                          <p:spTgt spid="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fontAlgn="auto">
              <a:spcAft>
                <a:spcPts val="0"/>
              </a:spcAft>
              <a:defRPr/>
            </a:pPr>
            <a:r>
              <a:rPr lang="en-US" sz="4000" dirty="0" smtClean="0">
                <a:latin typeface="Action Man" pitchFamily="2" charset="0"/>
              </a:rPr>
              <a:t>Greece- </a:t>
            </a:r>
            <a:br>
              <a:rPr lang="en-US" sz="4000" dirty="0" smtClean="0">
                <a:latin typeface="Action Man" pitchFamily="2" charset="0"/>
              </a:rPr>
            </a:br>
            <a:r>
              <a:rPr lang="en-US" sz="4000" dirty="0" smtClean="0">
                <a:latin typeface="Action Man" pitchFamily="2" charset="0"/>
              </a:rPr>
              <a:t>what was it about?</a:t>
            </a:r>
            <a:endParaRPr lang="en-US" sz="4000" dirty="0">
              <a:latin typeface="Action Man" pitchFamily="2" charset="0"/>
            </a:endParaRPr>
          </a:p>
        </p:txBody>
      </p:sp>
      <p:sp>
        <p:nvSpPr>
          <p:cNvPr id="3" name="Content Placeholder 2"/>
          <p:cNvSpPr>
            <a:spLocks noGrp="1"/>
          </p:cNvSpPr>
          <p:nvPr>
            <p:ph idx="1"/>
          </p:nvPr>
        </p:nvSpPr>
        <p:spPr/>
        <p:txBody>
          <a:bodyPr rtlCol="0">
            <a:normAutofit fontScale="62500" lnSpcReduction="20000"/>
          </a:bodyPr>
          <a:lstStyle/>
          <a:p>
            <a:pPr fontAlgn="auto">
              <a:spcAft>
                <a:spcPts val="0"/>
              </a:spcAft>
              <a:buFont typeface="Arial" pitchFamily="34" charset="0"/>
              <a:buNone/>
              <a:defRPr/>
            </a:pPr>
            <a:r>
              <a:rPr lang="en-US" sz="2100" b="1" dirty="0" smtClean="0">
                <a:latin typeface="Action Man" pitchFamily="2" charset="0"/>
              </a:rPr>
              <a:t>1.  </a:t>
            </a:r>
            <a:r>
              <a:rPr lang="en-US" sz="3100" b="1" dirty="0" smtClean="0">
                <a:latin typeface="Action Man" pitchFamily="2" charset="0"/>
              </a:rPr>
              <a:t>The </a:t>
            </a:r>
            <a:r>
              <a:rPr lang="en-US" sz="3100" b="1" dirty="0">
                <a:latin typeface="Action Man" pitchFamily="2" charset="0"/>
              </a:rPr>
              <a:t>exaltation of humanity/rational man as the “measure of all things.” </a:t>
            </a:r>
            <a:endParaRPr lang="en-US" sz="3100" b="1" dirty="0" smtClean="0">
              <a:latin typeface="Action Man" pitchFamily="2" charset="0"/>
            </a:endParaRPr>
          </a:p>
          <a:p>
            <a:pPr fontAlgn="auto">
              <a:spcAft>
                <a:spcPts val="0"/>
              </a:spcAft>
              <a:buFont typeface="Arial" pitchFamily="34" charset="0"/>
              <a:buNone/>
              <a:defRPr/>
            </a:pPr>
            <a:r>
              <a:rPr lang="en-US" dirty="0" smtClean="0">
                <a:latin typeface="Action Man" pitchFamily="2" charset="0"/>
              </a:rPr>
              <a:t>The being who </a:t>
            </a:r>
            <a:r>
              <a:rPr lang="en-US" dirty="0">
                <a:latin typeface="Action Man" pitchFamily="2" charset="0"/>
              </a:rPr>
              <a:t>has the intellectual power to create </a:t>
            </a:r>
            <a:r>
              <a:rPr lang="en-US" b="1" dirty="0" smtClean="0">
                <a:latin typeface="Action Man" pitchFamily="2" charset="0"/>
              </a:rPr>
              <a:t>balance </a:t>
            </a:r>
            <a:r>
              <a:rPr lang="en-US" b="1" dirty="0">
                <a:latin typeface="Action Man" pitchFamily="2" charset="0"/>
              </a:rPr>
              <a:t>and order in the </a:t>
            </a:r>
            <a:r>
              <a:rPr lang="en-US" b="1" dirty="0" smtClean="0">
                <a:latin typeface="Action Man" pitchFamily="2" charset="0"/>
              </a:rPr>
              <a:t>individual </a:t>
            </a:r>
            <a:r>
              <a:rPr lang="en-US" dirty="0" smtClean="0">
                <a:latin typeface="Action Man" pitchFamily="2" charset="0"/>
              </a:rPr>
              <a:t>and </a:t>
            </a:r>
            <a:r>
              <a:rPr lang="en-US" dirty="0">
                <a:latin typeface="Action Man" pitchFamily="2" charset="0"/>
              </a:rPr>
              <a:t>in the society as a whole</a:t>
            </a:r>
            <a:r>
              <a:rPr lang="en-US" dirty="0" smtClean="0">
                <a:latin typeface="Action Man" pitchFamily="2" charset="0"/>
              </a:rPr>
              <a:t>. </a:t>
            </a:r>
          </a:p>
          <a:p>
            <a:pPr fontAlgn="auto">
              <a:spcAft>
                <a:spcPts val="0"/>
              </a:spcAft>
              <a:buFont typeface="Arial" pitchFamily="34" charset="0"/>
              <a:buNone/>
              <a:defRPr/>
            </a:pPr>
            <a:endParaRPr lang="en-US" dirty="0">
              <a:latin typeface="Action Man" pitchFamily="2" charset="0"/>
            </a:endParaRPr>
          </a:p>
          <a:p>
            <a:pPr fontAlgn="auto">
              <a:spcAft>
                <a:spcPts val="0"/>
              </a:spcAft>
              <a:buFont typeface="Arial" pitchFamily="34" charset="0"/>
              <a:buNone/>
              <a:defRPr/>
            </a:pPr>
            <a:r>
              <a:rPr lang="en-US" dirty="0" smtClean="0">
                <a:latin typeface="Action Man" pitchFamily="2" charset="0"/>
              </a:rPr>
              <a:t>2. </a:t>
            </a:r>
            <a:r>
              <a:rPr lang="en-US" b="1" dirty="0" smtClean="0">
                <a:latin typeface="Action Man" pitchFamily="2" charset="0"/>
              </a:rPr>
              <a:t>Balance</a:t>
            </a:r>
            <a:r>
              <a:rPr lang="en-US" b="1" dirty="0">
                <a:latin typeface="Action Man" pitchFamily="2" charset="0"/>
              </a:rPr>
              <a:t>... </a:t>
            </a:r>
            <a:endParaRPr lang="en-US" b="1" dirty="0" smtClean="0">
              <a:latin typeface="Action Man" pitchFamily="2" charset="0"/>
            </a:endParaRPr>
          </a:p>
          <a:p>
            <a:pPr fontAlgn="auto">
              <a:spcAft>
                <a:spcPts val="0"/>
              </a:spcAft>
              <a:buFont typeface="Arial" pitchFamily="34" charset="0"/>
              <a:buNone/>
              <a:defRPr/>
            </a:pPr>
            <a:r>
              <a:rPr lang="en-US" b="1" dirty="0" smtClean="0">
                <a:latin typeface="Action Man" pitchFamily="2" charset="0"/>
              </a:rPr>
              <a:t>	of </a:t>
            </a:r>
            <a:r>
              <a:rPr lang="en-US" b="1" dirty="0">
                <a:latin typeface="Action Man" pitchFamily="2" charset="0"/>
              </a:rPr>
              <a:t>mind and body--of the intellect and physical strength/beauty </a:t>
            </a:r>
            <a:r>
              <a:rPr lang="en-US" b="1" dirty="0" smtClean="0">
                <a:latin typeface="Action Man" pitchFamily="2" charset="0"/>
              </a:rPr>
              <a:t>was </a:t>
            </a:r>
            <a:r>
              <a:rPr lang="en-US" dirty="0" smtClean="0">
                <a:latin typeface="Action Man" pitchFamily="2" charset="0"/>
              </a:rPr>
              <a:t>of </a:t>
            </a:r>
            <a:r>
              <a:rPr lang="en-US" dirty="0">
                <a:latin typeface="Action Man" pitchFamily="2" charset="0"/>
              </a:rPr>
              <a:t>supreme importance to the Greeks</a:t>
            </a:r>
            <a:r>
              <a:rPr lang="en-US" dirty="0" smtClean="0">
                <a:latin typeface="Action Man" pitchFamily="2" charset="0"/>
              </a:rPr>
              <a:t>.</a:t>
            </a:r>
          </a:p>
          <a:p>
            <a:pPr fontAlgn="auto">
              <a:spcAft>
                <a:spcPts val="0"/>
              </a:spcAft>
              <a:buFont typeface="Arial" pitchFamily="34" charset="0"/>
              <a:buNone/>
              <a:defRPr/>
            </a:pPr>
            <a:endParaRPr lang="en-US" dirty="0">
              <a:latin typeface="Action Man" pitchFamily="2" charset="0"/>
            </a:endParaRPr>
          </a:p>
          <a:p>
            <a:pPr fontAlgn="auto">
              <a:spcAft>
                <a:spcPts val="0"/>
              </a:spcAft>
              <a:buFont typeface="Arial" pitchFamily="34" charset="0"/>
              <a:buNone/>
              <a:defRPr/>
            </a:pPr>
            <a:r>
              <a:rPr lang="en-US" dirty="0">
                <a:latin typeface="Action Man" pitchFamily="2" charset="0"/>
              </a:rPr>
              <a:t>“... for we are lovers of the beautiful... we cultivate the mind without </a:t>
            </a:r>
            <a:r>
              <a:rPr lang="en-US" dirty="0" smtClean="0">
                <a:latin typeface="Action Man" pitchFamily="2" charset="0"/>
              </a:rPr>
              <a:t>loss of </a:t>
            </a:r>
            <a:r>
              <a:rPr lang="en-US" dirty="0">
                <a:latin typeface="Action Man" pitchFamily="2" charset="0"/>
              </a:rPr>
              <a:t>manliness... We are the school of Greece.” ... </a:t>
            </a:r>
            <a:r>
              <a:rPr lang="en-US" dirty="0" err="1">
                <a:latin typeface="Action Man" pitchFamily="2" charset="0"/>
              </a:rPr>
              <a:t>Peracles</a:t>
            </a:r>
            <a:endParaRPr lang="en-US" dirty="0">
              <a:latin typeface="Action Man"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ox(in)">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ox(in)">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box(in)">
                                      <p:cBhvr>
                                        <p:cTn id="2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Lysippos</a:t>
            </a:r>
            <a:r>
              <a:rPr lang="en-US" dirty="0" smtClean="0"/>
              <a:t/>
            </a:r>
            <a:br>
              <a:rPr lang="en-US" dirty="0" smtClean="0"/>
            </a:br>
            <a:r>
              <a:rPr lang="en-US" i="1" dirty="0" smtClean="0"/>
              <a:t>The Scraper </a:t>
            </a:r>
            <a:r>
              <a:rPr lang="en-US" sz="1400" i="1" dirty="0" smtClean="0"/>
              <a:t>(</a:t>
            </a:r>
            <a:r>
              <a:rPr lang="en-US" sz="1400" i="1" dirty="0" err="1" smtClean="0"/>
              <a:t>Apoxymenos</a:t>
            </a:r>
            <a:r>
              <a:rPr lang="en-US" sz="1400" i="1" dirty="0" smtClean="0"/>
              <a:t>)</a:t>
            </a:r>
            <a:br>
              <a:rPr lang="en-US" sz="1400" i="1" dirty="0" smtClean="0"/>
            </a:br>
            <a:r>
              <a:rPr lang="en-US" sz="1400" dirty="0" smtClean="0"/>
              <a:t>Late Classical Greek 330 BCE</a:t>
            </a:r>
            <a:br>
              <a:rPr lang="en-US" sz="1400" dirty="0" smtClean="0"/>
            </a:br>
            <a:r>
              <a:rPr lang="en-US" sz="1400" dirty="0" smtClean="0">
                <a:solidFill>
                  <a:srgbClr val="FF0000"/>
                </a:solidFill>
              </a:rPr>
              <a:t>Key Piece</a:t>
            </a:r>
            <a:endParaRPr lang="en-US" sz="1400" dirty="0">
              <a:solidFill>
                <a:srgbClr val="FF0000"/>
              </a:solidFill>
            </a:endParaRPr>
          </a:p>
        </p:txBody>
      </p:sp>
      <p:pic>
        <p:nvPicPr>
          <p:cNvPr id="5" name="Picture 3" descr="Lysoppos scraper"/>
          <p:cNvPicPr>
            <a:picLocks noGrp="1" noChangeAspect="1" noChangeArrowheads="1"/>
          </p:cNvPicPr>
          <p:nvPr>
            <p:ph idx="1"/>
          </p:nvPr>
        </p:nvPicPr>
        <p:blipFill>
          <a:blip r:embed="rId2" cstate="print"/>
          <a:stretch>
            <a:fillRect/>
          </a:stretch>
        </p:blipFill>
        <p:spPr bwMode="auto">
          <a:xfrm>
            <a:off x="5178425" y="975519"/>
            <a:ext cx="1905000" cy="4448175"/>
          </a:xfrm>
          <a:prstGeom prst="rect">
            <a:avLst/>
          </a:prstGeom>
          <a:noFill/>
          <a:ln w="9525">
            <a:noFill/>
            <a:miter lim="800000"/>
            <a:headEnd/>
            <a:tailEnd/>
          </a:ln>
        </p:spPr>
      </p:pic>
      <p:sp>
        <p:nvSpPr>
          <p:cNvPr id="4" name="Text Placeholder 3"/>
          <p:cNvSpPr>
            <a:spLocks noGrp="1"/>
          </p:cNvSpPr>
          <p:nvPr>
            <p:ph type="body" sz="half" idx="2"/>
          </p:nvPr>
        </p:nvSpPr>
        <p:spPr/>
        <p:txBody>
          <a:bodyPr/>
          <a:lstStyle/>
          <a:p>
            <a:r>
              <a:rPr lang="en-US" dirty="0" smtClean="0"/>
              <a:t>Breaks the dominance of frontal view, truly </a:t>
            </a:r>
            <a:r>
              <a:rPr lang="en-US" b="1" dirty="0" smtClean="0"/>
              <a:t>sculpture in the round, </a:t>
            </a:r>
            <a:r>
              <a:rPr lang="en-US" dirty="0" smtClean="0"/>
              <a:t>this creates a statue that must be viewed from all sides</a:t>
            </a:r>
          </a:p>
          <a:p>
            <a:r>
              <a:rPr lang="en-US" dirty="0" smtClean="0"/>
              <a:t>-Thinner form, smaller head, elongated body, sleek and lanky, eyes closely set, a break from the Praxiteles cannon </a:t>
            </a:r>
          </a:p>
          <a:p>
            <a:r>
              <a:rPr lang="en-US" dirty="0" smtClean="0"/>
              <a:t>-Athlete is scrapping off oil after a competition or bath </a:t>
            </a:r>
          </a:p>
          <a:p>
            <a:r>
              <a:rPr lang="en-US" dirty="0" smtClean="0"/>
              <a:t>-</a:t>
            </a:r>
            <a:r>
              <a:rPr lang="en-US" b="1" dirty="0" smtClean="0"/>
              <a:t>S-Curve</a:t>
            </a:r>
            <a:endParaRPr lang="en-US" dirty="0" smtClean="0"/>
          </a:p>
          <a:p>
            <a:r>
              <a:rPr lang="en-US" dirty="0" smtClean="0"/>
              <a:t>-Arms extend into space </a:t>
            </a:r>
          </a:p>
          <a:p>
            <a:r>
              <a:rPr lang="en-US" dirty="0" smtClean="0"/>
              <a:t>-head is one-eighth of the body </a:t>
            </a:r>
          </a:p>
          <a:p>
            <a:r>
              <a:rPr lang="en-US" dirty="0" smtClean="0"/>
              <a:t>-even though it  is truly a break from tradition the figure still maintains a </a:t>
            </a:r>
            <a:r>
              <a:rPr lang="en-US" dirty="0" err="1" smtClean="0"/>
              <a:t>Contrapposto</a:t>
            </a:r>
            <a:r>
              <a:rPr lang="en-US" dirty="0" smtClean="0"/>
              <a:t> stance</a:t>
            </a:r>
            <a:endParaRPr lang="en-US" dirty="0"/>
          </a:p>
        </p:txBody>
      </p:sp>
      <p:sp>
        <p:nvSpPr>
          <p:cNvPr id="6" name="5-Point Star 5"/>
          <p:cNvSpPr/>
          <p:nvPr/>
        </p:nvSpPr>
        <p:spPr>
          <a:xfrm>
            <a:off x="3657600" y="228600"/>
            <a:ext cx="914400" cy="990600"/>
          </a:xfrm>
          <a:prstGeom prst="star5">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checkerboard(across)">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checkerboard(across)">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checkerboard(across)">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checkerboard(across)">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checkerboard(across)">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checkerboard(across)">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checkerboard(across)">
                                      <p:cBhvr>
                                        <p:cTn id="37"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endParaRPr lang="en-US" smtClean="0"/>
          </a:p>
        </p:txBody>
      </p:sp>
      <p:pic>
        <p:nvPicPr>
          <p:cNvPr id="29699" name="Picture 3" descr="Lysoppos scraper"/>
          <p:cNvPicPr>
            <a:picLocks noChangeAspect="1" noChangeArrowheads="1"/>
          </p:cNvPicPr>
          <p:nvPr/>
        </p:nvPicPr>
        <p:blipFill>
          <a:blip r:embed="rId3" cstate="print"/>
          <a:srcRect/>
          <a:stretch>
            <a:fillRect/>
          </a:stretch>
        </p:blipFill>
        <p:spPr bwMode="auto">
          <a:xfrm>
            <a:off x="3429000" y="0"/>
            <a:ext cx="2936875" cy="6858000"/>
          </a:xfrm>
          <a:prstGeom prst="rect">
            <a:avLst/>
          </a:prstGeom>
          <a:noFill/>
          <a:ln w="9525">
            <a:noFill/>
            <a:miter lim="800000"/>
            <a:headEnd/>
            <a:tailEnd/>
          </a:ln>
        </p:spPr>
      </p:pic>
      <p:pic>
        <p:nvPicPr>
          <p:cNvPr id="29700" name="Picture 4" descr="Scraper 2"/>
          <p:cNvPicPr>
            <a:picLocks noChangeAspect="1" noChangeArrowheads="1"/>
          </p:cNvPicPr>
          <p:nvPr/>
        </p:nvPicPr>
        <p:blipFill>
          <a:blip r:embed="rId4" cstate="print"/>
          <a:srcRect/>
          <a:stretch>
            <a:fillRect/>
          </a:stretch>
        </p:blipFill>
        <p:spPr bwMode="auto">
          <a:xfrm>
            <a:off x="0" y="0"/>
            <a:ext cx="3406775" cy="6858000"/>
          </a:xfrm>
          <a:prstGeom prst="rect">
            <a:avLst/>
          </a:prstGeom>
          <a:noFill/>
          <a:ln w="9525">
            <a:noFill/>
            <a:miter lim="800000"/>
            <a:headEnd/>
            <a:tailEnd/>
          </a:ln>
        </p:spPr>
      </p:pic>
      <p:pic>
        <p:nvPicPr>
          <p:cNvPr id="59394" name="Picture 2" descr="http://farm7.staticflickr.com/6156/6177524555_0f0b1df7a4_o.jpg"/>
          <p:cNvPicPr>
            <a:picLocks noChangeAspect="1" noChangeArrowheads="1"/>
          </p:cNvPicPr>
          <p:nvPr/>
        </p:nvPicPr>
        <p:blipFill>
          <a:blip r:embed="rId5" cstate="print"/>
          <a:srcRect/>
          <a:stretch>
            <a:fillRect/>
          </a:stretch>
        </p:blipFill>
        <p:spPr bwMode="auto">
          <a:xfrm>
            <a:off x="6400800" y="762000"/>
            <a:ext cx="2743200" cy="5695950"/>
          </a:xfrm>
          <a:prstGeom prst="rect">
            <a:avLst/>
          </a:prstGeom>
          <a:noFill/>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endParaRPr lang="en-US" smtClean="0"/>
          </a:p>
        </p:txBody>
      </p:sp>
      <p:sp>
        <p:nvSpPr>
          <p:cNvPr id="30723" name="Rectangle 3"/>
          <p:cNvSpPr>
            <a:spLocks noGrp="1" noChangeArrowheads="1"/>
          </p:cNvSpPr>
          <p:nvPr>
            <p:ph idx="1"/>
          </p:nvPr>
        </p:nvSpPr>
        <p:spPr/>
        <p:txBody>
          <a:bodyPr/>
          <a:lstStyle/>
          <a:p>
            <a:pPr eaLnBrk="1" hangingPunct="1"/>
            <a:endParaRPr lang="en-US" smtClean="0"/>
          </a:p>
        </p:txBody>
      </p:sp>
      <p:pic>
        <p:nvPicPr>
          <p:cNvPr id="30724" name="Picture 4" descr="Achilles Painter"/>
          <p:cNvPicPr>
            <a:picLocks noChangeAspect="1" noChangeArrowheads="1"/>
          </p:cNvPicPr>
          <p:nvPr/>
        </p:nvPicPr>
        <p:blipFill>
          <a:blip r:embed="rId3" cstate="print"/>
          <a:srcRect/>
          <a:stretch>
            <a:fillRect/>
          </a:stretch>
        </p:blipFill>
        <p:spPr bwMode="auto">
          <a:xfrm>
            <a:off x="115888" y="0"/>
            <a:ext cx="4608512" cy="6858000"/>
          </a:xfrm>
          <a:prstGeom prst="rect">
            <a:avLst/>
          </a:prstGeom>
          <a:noFill/>
          <a:ln w="9525">
            <a:noFill/>
            <a:miter lim="800000"/>
            <a:headEnd/>
            <a:tailEnd/>
          </a:ln>
        </p:spPr>
      </p:pic>
      <p:pic>
        <p:nvPicPr>
          <p:cNvPr id="30725" name="Picture 7" descr="gr1989"/>
          <p:cNvPicPr>
            <a:picLocks noChangeAspect="1" noChangeArrowheads="1"/>
          </p:cNvPicPr>
          <p:nvPr/>
        </p:nvPicPr>
        <p:blipFill>
          <a:blip r:embed="rId4" cstate="print"/>
          <a:srcRect/>
          <a:stretch>
            <a:fillRect/>
          </a:stretch>
        </p:blipFill>
        <p:spPr bwMode="auto">
          <a:xfrm>
            <a:off x="4876800" y="0"/>
            <a:ext cx="3897313" cy="6858000"/>
          </a:xfrm>
          <a:prstGeom prst="rect">
            <a:avLst/>
          </a:prstGeom>
          <a:noFill/>
          <a:ln w="9525">
            <a:noFill/>
            <a:miter lim="800000"/>
            <a:headEnd/>
            <a:tailEnd/>
          </a:ln>
        </p:spPr>
      </p:pic>
      <p:pic>
        <p:nvPicPr>
          <p:cNvPr id="9225" name="Picture 9" descr="Exekias"/>
          <p:cNvPicPr>
            <a:picLocks noChangeAspect="1" noChangeArrowheads="1"/>
          </p:cNvPicPr>
          <p:nvPr/>
        </p:nvPicPr>
        <p:blipFill>
          <a:blip r:embed="rId5" cstate="print"/>
          <a:srcRect/>
          <a:stretch>
            <a:fillRect/>
          </a:stretch>
        </p:blipFill>
        <p:spPr bwMode="auto">
          <a:xfrm>
            <a:off x="4391025" y="1219200"/>
            <a:ext cx="4752975" cy="41417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25"/>
                                        </p:tgtEl>
                                        <p:attrNameLst>
                                          <p:attrName>style.visibility</p:attrName>
                                        </p:attrNameLst>
                                      </p:cBhvr>
                                      <p:to>
                                        <p:strVal val="visible"/>
                                      </p:to>
                                    </p:set>
                                    <p:animEffect transition="in" filter="fade">
                                      <p:cBhvr>
                                        <p:cTn id="7" dur="2000"/>
                                        <p:tgtEl>
                                          <p:spTgt spid="92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endParaRPr lang="en-US" smtClean="0"/>
          </a:p>
        </p:txBody>
      </p:sp>
      <p:sp>
        <p:nvSpPr>
          <p:cNvPr id="31747" name="Rectangle 3"/>
          <p:cNvSpPr>
            <a:spLocks noGrp="1" noChangeArrowheads="1"/>
          </p:cNvSpPr>
          <p:nvPr>
            <p:ph idx="1"/>
          </p:nvPr>
        </p:nvSpPr>
        <p:spPr/>
        <p:txBody>
          <a:bodyPr/>
          <a:lstStyle/>
          <a:p>
            <a:pPr eaLnBrk="1" hangingPunct="1"/>
            <a:endParaRPr lang="en-US" smtClean="0"/>
          </a:p>
        </p:txBody>
      </p:sp>
      <p:pic>
        <p:nvPicPr>
          <p:cNvPr id="31748" name="Picture 4" descr="Parthenon"/>
          <p:cNvPicPr>
            <a:picLocks noChangeAspect="1" noChangeArrowheads="1"/>
          </p:cNvPicPr>
          <p:nvPr/>
        </p:nvPicPr>
        <p:blipFill>
          <a:blip r:embed="rId3" cstate="print"/>
          <a:srcRect/>
          <a:stretch>
            <a:fillRect/>
          </a:stretch>
        </p:blipFill>
        <p:spPr bwMode="auto">
          <a:xfrm>
            <a:off x="-76200" y="1476375"/>
            <a:ext cx="5562600" cy="3171825"/>
          </a:xfrm>
          <a:prstGeom prst="rect">
            <a:avLst/>
          </a:prstGeom>
          <a:noFill/>
          <a:ln w="9525">
            <a:noFill/>
            <a:miter lim="800000"/>
            <a:headEnd/>
            <a:tailEnd/>
          </a:ln>
        </p:spPr>
      </p:pic>
      <p:pic>
        <p:nvPicPr>
          <p:cNvPr id="31749" name="Picture 5" descr="doryphoros1"/>
          <p:cNvPicPr>
            <a:picLocks noChangeAspect="1" noChangeArrowheads="1"/>
          </p:cNvPicPr>
          <p:nvPr/>
        </p:nvPicPr>
        <p:blipFill>
          <a:blip r:embed="rId4" cstate="print"/>
          <a:srcRect/>
          <a:stretch>
            <a:fillRect/>
          </a:stretch>
        </p:blipFill>
        <p:spPr bwMode="auto">
          <a:xfrm>
            <a:off x="5562600" y="0"/>
            <a:ext cx="4143375"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ctrTitle" sz="quarter"/>
          </p:nvPr>
        </p:nvSpPr>
        <p:spPr/>
        <p:txBody>
          <a:bodyPr/>
          <a:lstStyle/>
          <a:p>
            <a:pPr eaLnBrk="1" hangingPunct="1"/>
            <a:endParaRPr lang="en-US" smtClean="0"/>
          </a:p>
        </p:txBody>
      </p:sp>
      <p:sp>
        <p:nvSpPr>
          <p:cNvPr id="32771" name="Rectangle 3"/>
          <p:cNvSpPr>
            <a:spLocks noGrp="1" noChangeArrowheads="1"/>
          </p:cNvSpPr>
          <p:nvPr>
            <p:ph type="subTitle" sz="quarter" idx="1"/>
          </p:nvPr>
        </p:nvSpPr>
        <p:spPr/>
        <p:txBody>
          <a:bodyPr/>
          <a:lstStyle/>
          <a:p>
            <a:pPr eaLnBrk="1" hangingPunct="1"/>
            <a:endParaRPr lang="en-US" smtClean="0"/>
          </a:p>
        </p:txBody>
      </p:sp>
      <p:pic>
        <p:nvPicPr>
          <p:cNvPr id="32772" name="Picture 4" descr="aphrodite1"/>
          <p:cNvPicPr>
            <a:picLocks noChangeAspect="1" noChangeArrowheads="1"/>
          </p:cNvPicPr>
          <p:nvPr/>
        </p:nvPicPr>
        <p:blipFill>
          <a:blip r:embed="rId3" cstate="print"/>
          <a:srcRect/>
          <a:stretch>
            <a:fillRect/>
          </a:stretch>
        </p:blipFill>
        <p:spPr bwMode="auto">
          <a:xfrm>
            <a:off x="188913" y="152400"/>
            <a:ext cx="4078287" cy="6172200"/>
          </a:xfrm>
          <a:prstGeom prst="rect">
            <a:avLst/>
          </a:prstGeom>
          <a:noFill/>
          <a:ln w="9525">
            <a:noFill/>
            <a:miter lim="800000"/>
            <a:headEnd/>
            <a:tailEnd/>
          </a:ln>
        </p:spPr>
      </p:pic>
      <p:pic>
        <p:nvPicPr>
          <p:cNvPr id="32773" name="Picture 9" descr="File:Amazzone ferita - Wounded Amazon - Polykleitos - V cent. BC - Musei Capitolini Roma .jpg">
            <a:hlinkClick r:id="rId4"/>
          </p:cNvPr>
          <p:cNvPicPr>
            <a:picLocks noChangeAspect="1" noChangeArrowheads="1"/>
          </p:cNvPicPr>
          <p:nvPr/>
        </p:nvPicPr>
        <p:blipFill>
          <a:blip r:embed="rId5" cstate="print"/>
          <a:srcRect/>
          <a:stretch>
            <a:fillRect/>
          </a:stretch>
        </p:blipFill>
        <p:spPr bwMode="auto">
          <a:xfrm>
            <a:off x="4552950" y="381000"/>
            <a:ext cx="4286250" cy="5715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End of Classical Greece</a:t>
            </a:r>
            <a:endParaRPr lang="en-US" dirty="0"/>
          </a:p>
        </p:txBody>
      </p:sp>
      <p:sp>
        <p:nvSpPr>
          <p:cNvPr id="3" name="Content Placeholder 2"/>
          <p:cNvSpPr>
            <a:spLocks noGrp="1"/>
          </p:cNvSpPr>
          <p:nvPr>
            <p:ph idx="1"/>
          </p:nvPr>
        </p:nvSpPr>
        <p:spPr/>
        <p:txBody>
          <a:bodyPr/>
          <a:lstStyle/>
          <a:p>
            <a:r>
              <a:rPr lang="en-US" dirty="0" smtClean="0"/>
              <a:t>Battle of Chaeronea in 338 BCE </a:t>
            </a:r>
          </a:p>
          <a:p>
            <a:r>
              <a:rPr lang="en-US" dirty="0" smtClean="0"/>
              <a:t>The Greeks suffered a devastating loss- as a result they lost their independence to Phillip of Macedon</a:t>
            </a:r>
          </a:p>
          <a:p>
            <a:r>
              <a:rPr lang="en-US" dirty="0" smtClean="0"/>
              <a:t>Phillip was assassinated- but his son Alexander took over</a:t>
            </a:r>
          </a:p>
          <a:p>
            <a:endParaRPr lang="en-US"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endParaRPr lang="en-US" smtClean="0"/>
          </a:p>
        </p:txBody>
      </p:sp>
      <p:sp>
        <p:nvSpPr>
          <p:cNvPr id="3" name="Content Placeholder 2"/>
          <p:cNvSpPr>
            <a:spLocks noGrp="1"/>
          </p:cNvSpPr>
          <p:nvPr>
            <p:ph idx="1"/>
          </p:nvPr>
        </p:nvSpPr>
        <p:spPr>
          <a:xfrm>
            <a:off x="457200" y="228600"/>
            <a:ext cx="3657600" cy="5867400"/>
          </a:xfrm>
        </p:spPr>
        <p:txBody>
          <a:bodyPr rtlCol="0">
            <a:normAutofit/>
          </a:bodyPr>
          <a:lstStyle/>
          <a:p>
            <a:pPr fontAlgn="auto">
              <a:spcAft>
                <a:spcPts val="0"/>
              </a:spcAft>
              <a:buFont typeface="Arial" pitchFamily="34" charset="0"/>
              <a:buChar char="•"/>
              <a:defRPr/>
            </a:pPr>
            <a:r>
              <a:rPr lang="en-US" dirty="0" smtClean="0">
                <a:latin typeface="Action Man" pitchFamily="2" charset="0"/>
              </a:rPr>
              <a:t>Naturalism</a:t>
            </a:r>
          </a:p>
          <a:p>
            <a:pPr fontAlgn="auto">
              <a:spcAft>
                <a:spcPts val="0"/>
              </a:spcAft>
              <a:buFont typeface="Arial" pitchFamily="34" charset="0"/>
              <a:buChar char="•"/>
              <a:defRPr/>
            </a:pPr>
            <a:endParaRPr lang="en-US" dirty="0">
              <a:solidFill>
                <a:schemeClr val="bg1">
                  <a:lumMod val="75000"/>
                </a:schemeClr>
              </a:solidFill>
              <a:latin typeface="Lithos Pro Regular" pitchFamily="82" charset="0"/>
            </a:endParaRPr>
          </a:p>
          <a:p>
            <a:pPr fontAlgn="auto">
              <a:spcAft>
                <a:spcPts val="0"/>
              </a:spcAft>
              <a:buFont typeface="Arial" pitchFamily="34" charset="0"/>
              <a:buChar char="•"/>
              <a:defRPr/>
            </a:pPr>
            <a:endParaRPr lang="en-US" dirty="0" smtClean="0">
              <a:solidFill>
                <a:schemeClr val="bg1">
                  <a:lumMod val="75000"/>
                </a:schemeClr>
              </a:solidFill>
              <a:latin typeface="Lithos Pro Regular" pitchFamily="82" charset="0"/>
            </a:endParaRPr>
          </a:p>
          <a:p>
            <a:pPr fontAlgn="auto">
              <a:spcAft>
                <a:spcPts val="0"/>
              </a:spcAft>
              <a:buFont typeface="Arial" pitchFamily="34" charset="0"/>
              <a:buChar char="•"/>
              <a:defRPr/>
            </a:pPr>
            <a:endParaRPr lang="en-US" dirty="0" smtClean="0">
              <a:solidFill>
                <a:schemeClr val="bg1">
                  <a:lumMod val="75000"/>
                </a:schemeClr>
              </a:solidFill>
              <a:latin typeface="Lithos Pro Regular" pitchFamily="82" charset="0"/>
            </a:endParaRPr>
          </a:p>
          <a:p>
            <a:pPr fontAlgn="auto">
              <a:spcAft>
                <a:spcPts val="0"/>
              </a:spcAft>
              <a:buFont typeface="Arial" pitchFamily="34" charset="0"/>
              <a:buChar char="•"/>
              <a:defRPr/>
            </a:pPr>
            <a:r>
              <a:rPr lang="en-US" dirty="0" smtClean="0">
                <a:latin typeface="Action Man" pitchFamily="2" charset="0"/>
              </a:rPr>
              <a:t>Humanism</a:t>
            </a:r>
          </a:p>
          <a:p>
            <a:pPr fontAlgn="auto">
              <a:spcAft>
                <a:spcPts val="0"/>
              </a:spcAft>
              <a:buFont typeface="Arial" pitchFamily="34" charset="0"/>
              <a:buChar char="•"/>
              <a:defRPr/>
            </a:pPr>
            <a:endParaRPr lang="en-US" dirty="0">
              <a:solidFill>
                <a:schemeClr val="bg1">
                  <a:lumMod val="75000"/>
                </a:schemeClr>
              </a:solidFill>
              <a:latin typeface="Lithos Pro Regular" pitchFamily="82" charset="0"/>
            </a:endParaRPr>
          </a:p>
          <a:p>
            <a:pPr fontAlgn="auto">
              <a:spcAft>
                <a:spcPts val="0"/>
              </a:spcAft>
              <a:buFont typeface="Arial" pitchFamily="34" charset="0"/>
              <a:buChar char="•"/>
              <a:defRPr/>
            </a:pPr>
            <a:endParaRPr lang="en-US" dirty="0" smtClean="0">
              <a:solidFill>
                <a:schemeClr val="bg1">
                  <a:lumMod val="75000"/>
                </a:schemeClr>
              </a:solidFill>
              <a:latin typeface="Lithos Pro Regular" pitchFamily="82" charset="0"/>
            </a:endParaRPr>
          </a:p>
          <a:p>
            <a:pPr fontAlgn="auto">
              <a:spcAft>
                <a:spcPts val="0"/>
              </a:spcAft>
              <a:buFont typeface="Arial" pitchFamily="34" charset="0"/>
              <a:buChar char="•"/>
              <a:defRPr/>
            </a:pPr>
            <a:endParaRPr lang="en-US" dirty="0" smtClean="0">
              <a:solidFill>
                <a:schemeClr val="bg1">
                  <a:lumMod val="75000"/>
                </a:schemeClr>
              </a:solidFill>
              <a:latin typeface="Lithos Pro Regular" pitchFamily="82" charset="0"/>
            </a:endParaRPr>
          </a:p>
          <a:p>
            <a:pPr fontAlgn="auto">
              <a:spcAft>
                <a:spcPts val="0"/>
              </a:spcAft>
              <a:buFont typeface="Arial" pitchFamily="34" charset="0"/>
              <a:buChar char="•"/>
              <a:defRPr/>
            </a:pPr>
            <a:r>
              <a:rPr lang="en-US" dirty="0" smtClean="0">
                <a:latin typeface="Action Man" pitchFamily="2" charset="0"/>
              </a:rPr>
              <a:t>Why Nude?</a:t>
            </a:r>
            <a:endParaRPr lang="en-US" dirty="0">
              <a:latin typeface="Action Man" pitchFamily="2" charset="0"/>
            </a:endParaRPr>
          </a:p>
        </p:txBody>
      </p:sp>
      <p:sp>
        <p:nvSpPr>
          <p:cNvPr id="4" name="TextBox 3"/>
          <p:cNvSpPr txBox="1">
            <a:spLocks noChangeArrowheads="1"/>
          </p:cNvSpPr>
          <p:nvPr/>
        </p:nvSpPr>
        <p:spPr bwMode="auto">
          <a:xfrm>
            <a:off x="4038600" y="381000"/>
            <a:ext cx="5105400" cy="1200329"/>
          </a:xfrm>
          <a:prstGeom prst="rect">
            <a:avLst/>
          </a:prstGeom>
          <a:noFill/>
          <a:ln w="9525">
            <a:noFill/>
            <a:miter lim="800000"/>
            <a:headEnd/>
            <a:tailEnd/>
          </a:ln>
        </p:spPr>
        <p:txBody>
          <a:bodyPr>
            <a:spAutoFit/>
          </a:bodyPr>
          <a:lstStyle/>
          <a:p>
            <a:r>
              <a:rPr lang="en-US" dirty="0">
                <a:latin typeface="Action Man" pitchFamily="2" charset="0"/>
              </a:rPr>
              <a:t>beauty comes from nature</a:t>
            </a:r>
          </a:p>
          <a:p>
            <a:pPr lvl="1"/>
            <a:r>
              <a:rPr lang="en-US" dirty="0">
                <a:latin typeface="Action Man" pitchFamily="2" charset="0"/>
              </a:rPr>
              <a:t>Focus on this world</a:t>
            </a:r>
          </a:p>
          <a:p>
            <a:pPr lvl="1"/>
            <a:r>
              <a:rPr lang="en-US" dirty="0">
                <a:latin typeface="Action Man" pitchFamily="2" charset="0"/>
              </a:rPr>
              <a:t>Close observation of the natural world</a:t>
            </a:r>
          </a:p>
          <a:p>
            <a:pPr lvl="1"/>
            <a:r>
              <a:rPr lang="en-US" dirty="0">
                <a:latin typeface="Action Man" pitchFamily="2" charset="0"/>
              </a:rPr>
              <a:t>Constant strive for perfection</a:t>
            </a:r>
          </a:p>
        </p:txBody>
      </p:sp>
      <p:sp>
        <p:nvSpPr>
          <p:cNvPr id="5125" name="TextBox 4"/>
          <p:cNvSpPr txBox="1">
            <a:spLocks noChangeArrowheads="1"/>
          </p:cNvSpPr>
          <p:nvPr/>
        </p:nvSpPr>
        <p:spPr bwMode="auto">
          <a:xfrm>
            <a:off x="4572000" y="2590800"/>
            <a:ext cx="184150" cy="369888"/>
          </a:xfrm>
          <a:prstGeom prst="rect">
            <a:avLst/>
          </a:prstGeom>
          <a:noFill/>
          <a:ln w="9525">
            <a:noFill/>
            <a:miter lim="800000"/>
            <a:headEnd/>
            <a:tailEnd/>
          </a:ln>
        </p:spPr>
        <p:txBody>
          <a:bodyPr wrap="none">
            <a:spAutoFit/>
          </a:bodyPr>
          <a:lstStyle/>
          <a:p>
            <a:endParaRPr lang="en-US">
              <a:latin typeface="Calibri" pitchFamily="34" charset="0"/>
            </a:endParaRPr>
          </a:p>
        </p:txBody>
      </p:sp>
      <p:sp>
        <p:nvSpPr>
          <p:cNvPr id="6" name="Rectangle 5"/>
          <p:cNvSpPr>
            <a:spLocks noChangeArrowheads="1"/>
          </p:cNvSpPr>
          <p:nvPr/>
        </p:nvSpPr>
        <p:spPr bwMode="auto">
          <a:xfrm>
            <a:off x="4038600" y="2438400"/>
            <a:ext cx="5105400" cy="2031325"/>
          </a:xfrm>
          <a:prstGeom prst="rect">
            <a:avLst/>
          </a:prstGeom>
          <a:noFill/>
          <a:ln w="9525">
            <a:noFill/>
            <a:miter lim="800000"/>
            <a:headEnd/>
            <a:tailEnd/>
          </a:ln>
        </p:spPr>
        <p:txBody>
          <a:bodyPr>
            <a:spAutoFit/>
          </a:bodyPr>
          <a:lstStyle/>
          <a:p>
            <a:r>
              <a:rPr lang="en-US" dirty="0">
                <a:latin typeface="Action Man" pitchFamily="2" charset="0"/>
              </a:rPr>
              <a:t>Concern for human related ideas/concerns etc.</a:t>
            </a:r>
          </a:p>
          <a:p>
            <a:r>
              <a:rPr lang="en-US" dirty="0">
                <a:latin typeface="Action Man" pitchFamily="2" charset="0"/>
              </a:rPr>
              <a:t>Humanity is what matters</a:t>
            </a:r>
          </a:p>
          <a:p>
            <a:pPr lvl="1"/>
            <a:r>
              <a:rPr lang="en-US" dirty="0">
                <a:latin typeface="Action Man" pitchFamily="2" charset="0"/>
              </a:rPr>
              <a:t>Values</a:t>
            </a:r>
          </a:p>
          <a:p>
            <a:pPr lvl="2"/>
            <a:r>
              <a:rPr lang="en-US" dirty="0" smtClean="0">
                <a:latin typeface="Action Man" pitchFamily="2" charset="0"/>
              </a:rPr>
              <a:t>Democracy demo=people</a:t>
            </a:r>
          </a:p>
          <a:p>
            <a:pPr lvl="1"/>
            <a:r>
              <a:rPr lang="en-US" dirty="0" smtClean="0">
                <a:latin typeface="Action Man" pitchFamily="2" charset="0"/>
              </a:rPr>
              <a:t>Intellect</a:t>
            </a:r>
            <a:endParaRPr lang="en-US" dirty="0">
              <a:latin typeface="Action Man" pitchFamily="2" charset="0"/>
            </a:endParaRPr>
          </a:p>
          <a:p>
            <a:pPr lvl="1"/>
            <a:r>
              <a:rPr lang="en-US" dirty="0">
                <a:latin typeface="Action Man" pitchFamily="2" charset="0"/>
              </a:rPr>
              <a:t>Body</a:t>
            </a:r>
          </a:p>
        </p:txBody>
      </p:sp>
      <p:sp>
        <p:nvSpPr>
          <p:cNvPr id="7" name="Rectangle 6"/>
          <p:cNvSpPr>
            <a:spLocks noChangeArrowheads="1"/>
          </p:cNvSpPr>
          <p:nvPr/>
        </p:nvSpPr>
        <p:spPr bwMode="auto">
          <a:xfrm>
            <a:off x="3962400" y="4953000"/>
            <a:ext cx="5181600" cy="1338263"/>
          </a:xfrm>
          <a:prstGeom prst="rect">
            <a:avLst/>
          </a:prstGeom>
          <a:noFill/>
          <a:ln w="9525">
            <a:noFill/>
            <a:miter lim="800000"/>
            <a:headEnd/>
            <a:tailEnd/>
          </a:ln>
        </p:spPr>
        <p:txBody>
          <a:bodyPr>
            <a:spAutoFit/>
          </a:bodyPr>
          <a:lstStyle/>
          <a:p>
            <a:pPr>
              <a:lnSpc>
                <a:spcPct val="90000"/>
              </a:lnSpc>
            </a:pPr>
            <a:r>
              <a:rPr lang="en-US" dirty="0">
                <a:latin typeface="Action Man" pitchFamily="2" charset="0"/>
              </a:rPr>
              <a:t>Visible means of conveying perfection</a:t>
            </a:r>
          </a:p>
          <a:p>
            <a:pPr>
              <a:lnSpc>
                <a:spcPct val="90000"/>
              </a:lnSpc>
            </a:pPr>
            <a:r>
              <a:rPr lang="en-US" dirty="0">
                <a:latin typeface="Action Man" pitchFamily="2" charset="0"/>
              </a:rPr>
              <a:t>Perfection was:</a:t>
            </a:r>
          </a:p>
          <a:p>
            <a:pPr lvl="2">
              <a:lnSpc>
                <a:spcPct val="90000"/>
              </a:lnSpc>
            </a:pPr>
            <a:r>
              <a:rPr lang="en-US" dirty="0">
                <a:latin typeface="Action Man" pitchFamily="2" charset="0"/>
              </a:rPr>
              <a:t>Balance</a:t>
            </a:r>
          </a:p>
          <a:p>
            <a:pPr lvl="2">
              <a:lnSpc>
                <a:spcPct val="90000"/>
              </a:lnSpc>
            </a:pPr>
            <a:r>
              <a:rPr lang="en-US" dirty="0">
                <a:latin typeface="Action Man" pitchFamily="2" charset="0"/>
              </a:rPr>
              <a:t>Harmony</a:t>
            </a:r>
          </a:p>
          <a:p>
            <a:pPr lvl="2">
              <a:lnSpc>
                <a:spcPct val="90000"/>
              </a:lnSpc>
            </a:pPr>
            <a:r>
              <a:rPr lang="en-US" dirty="0">
                <a:latin typeface="Action Man" pitchFamily="2" charset="0"/>
              </a:rPr>
              <a:t>Symmetry</a:t>
            </a:r>
          </a:p>
        </p:txBody>
      </p:sp>
      <p:cxnSp>
        <p:nvCxnSpPr>
          <p:cNvPr id="9" name="Straight Arrow Connector 8"/>
          <p:cNvCxnSpPr/>
          <p:nvPr/>
        </p:nvCxnSpPr>
        <p:spPr>
          <a:xfrm>
            <a:off x="914400" y="1447800"/>
            <a:ext cx="2667000" cy="1588"/>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914400" y="5791200"/>
            <a:ext cx="2667000" cy="1588"/>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990600" y="3733800"/>
            <a:ext cx="2667000" cy="1588"/>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 calcmode="lin" valueType="num">
                                      <p:cBhvr additive="base">
                                        <p:cTn id="1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 calcmode="lin" valueType="num">
                                      <p:cBhvr additive="base">
                                        <p:cTn id="19"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additive="base">
                                        <p:cTn id="25"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0" end="0"/>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6">
                                            <p:txEl>
                                              <p:pRg st="1" end="1"/>
                                            </p:txEl>
                                          </p:spTgt>
                                        </p:tgtEl>
                                        <p:attrNameLst>
                                          <p:attrName>style.visibility</p:attrName>
                                        </p:attrNameLst>
                                      </p:cBhvr>
                                      <p:to>
                                        <p:strVal val="visible"/>
                                      </p:to>
                                    </p:set>
                                    <p:anim calcmode="lin" valueType="num">
                                      <p:cBhvr additive="base">
                                        <p:cTn id="29"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6">
                                            <p:txEl>
                                              <p:pRg st="1" end="1"/>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6">
                                            <p:txEl>
                                              <p:pRg st="2" end="2"/>
                                            </p:txEl>
                                          </p:spTgt>
                                        </p:tgtEl>
                                        <p:attrNameLst>
                                          <p:attrName>style.visibility</p:attrName>
                                        </p:attrNameLst>
                                      </p:cBhvr>
                                      <p:to>
                                        <p:strVal val="visible"/>
                                      </p:to>
                                    </p:set>
                                    <p:anim calcmode="lin" valueType="num">
                                      <p:cBhvr additive="base">
                                        <p:cTn id="3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6">
                                            <p:txEl>
                                              <p:pRg st="2" end="2"/>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6">
                                            <p:txEl>
                                              <p:pRg st="3" end="3"/>
                                            </p:txEl>
                                          </p:spTgt>
                                        </p:tgtEl>
                                        <p:attrNameLst>
                                          <p:attrName>style.visibility</p:attrName>
                                        </p:attrNameLst>
                                      </p:cBhvr>
                                      <p:to>
                                        <p:strVal val="visible"/>
                                      </p:to>
                                    </p:set>
                                    <p:anim calcmode="lin" valueType="num">
                                      <p:cBhvr additive="base">
                                        <p:cTn id="37"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3" end="3"/>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6">
                                            <p:txEl>
                                              <p:pRg st="4" end="4"/>
                                            </p:txEl>
                                          </p:spTgt>
                                        </p:tgtEl>
                                        <p:attrNameLst>
                                          <p:attrName>style.visibility</p:attrName>
                                        </p:attrNameLst>
                                      </p:cBhvr>
                                      <p:to>
                                        <p:strVal val="visible"/>
                                      </p:to>
                                    </p:set>
                                    <p:anim calcmode="lin" valueType="num">
                                      <p:cBhvr additive="base">
                                        <p:cTn id="4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6">
                                            <p:txEl>
                                              <p:pRg st="4" end="4"/>
                                            </p:txEl>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anim calcmode="lin" valueType="num">
                                      <p:cBhvr additive="base">
                                        <p:cTn id="45"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7">
                                            <p:txEl>
                                              <p:pRg st="0" end="0"/>
                                            </p:txEl>
                                          </p:spTgt>
                                        </p:tgtEl>
                                        <p:attrNameLst>
                                          <p:attrName>style.visibility</p:attrName>
                                        </p:attrNameLst>
                                      </p:cBhvr>
                                      <p:to>
                                        <p:strVal val="visible"/>
                                      </p:to>
                                    </p:set>
                                    <p:anim calcmode="lin" valueType="num">
                                      <p:cBhvr additive="base">
                                        <p:cTn id="5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7">
                                            <p:txEl>
                                              <p:pRg st="0" end="0"/>
                                            </p:txEl>
                                          </p:spTgt>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7">
                                            <p:txEl>
                                              <p:pRg st="1" end="1"/>
                                            </p:txEl>
                                          </p:spTgt>
                                        </p:tgtEl>
                                        <p:attrNameLst>
                                          <p:attrName>style.visibility</p:attrName>
                                        </p:attrNameLst>
                                      </p:cBhvr>
                                      <p:to>
                                        <p:strVal val="visible"/>
                                      </p:to>
                                    </p:set>
                                    <p:anim calcmode="lin" valueType="num">
                                      <p:cBhvr additive="base">
                                        <p:cTn id="55"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7">
                                            <p:txEl>
                                              <p:pRg st="1" end="1"/>
                                            </p:txEl>
                                          </p:spTgt>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7">
                                            <p:txEl>
                                              <p:pRg st="2" end="2"/>
                                            </p:txEl>
                                          </p:spTgt>
                                        </p:tgtEl>
                                        <p:attrNameLst>
                                          <p:attrName>style.visibility</p:attrName>
                                        </p:attrNameLst>
                                      </p:cBhvr>
                                      <p:to>
                                        <p:strVal val="visible"/>
                                      </p:to>
                                    </p:set>
                                    <p:anim calcmode="lin" valueType="num">
                                      <p:cBhvr additive="base">
                                        <p:cTn id="59"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7">
                                            <p:txEl>
                                              <p:pRg st="2" end="2"/>
                                            </p:txEl>
                                          </p:spTgt>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7">
                                            <p:txEl>
                                              <p:pRg st="3" end="3"/>
                                            </p:txEl>
                                          </p:spTgt>
                                        </p:tgtEl>
                                        <p:attrNameLst>
                                          <p:attrName>style.visibility</p:attrName>
                                        </p:attrNameLst>
                                      </p:cBhvr>
                                      <p:to>
                                        <p:strVal val="visible"/>
                                      </p:to>
                                    </p:set>
                                    <p:anim calcmode="lin" valueType="num">
                                      <p:cBhvr additive="base">
                                        <p:cTn id="63"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7">
                                            <p:txEl>
                                              <p:pRg st="3" end="3"/>
                                            </p:txEl>
                                          </p:spTgt>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7">
                                            <p:txEl>
                                              <p:pRg st="4" end="4"/>
                                            </p:txEl>
                                          </p:spTgt>
                                        </p:tgtEl>
                                        <p:attrNameLst>
                                          <p:attrName>style.visibility</p:attrName>
                                        </p:attrNameLst>
                                      </p:cBhvr>
                                      <p:to>
                                        <p:strVal val="visible"/>
                                      </p:to>
                                    </p:set>
                                    <p:anim calcmode="lin" valueType="num">
                                      <p:cBhvr additive="base">
                                        <p:cTn id="67"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6" grpId="0" build="allAtOnce"/>
      <p:bldP spid="7"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rmAutofit fontScale="90000"/>
          </a:bodyPr>
          <a:lstStyle/>
          <a:p>
            <a:r>
              <a:rPr lang="en-US" dirty="0" smtClean="0">
                <a:latin typeface="Action Man" pitchFamily="2" charset="0"/>
              </a:rPr>
              <a:t>Important features of Greek art </a:t>
            </a:r>
          </a:p>
        </p:txBody>
      </p:sp>
      <p:sp>
        <p:nvSpPr>
          <p:cNvPr id="3075" name="Content Placeholder 2"/>
          <p:cNvSpPr>
            <a:spLocks noGrp="1"/>
          </p:cNvSpPr>
          <p:nvPr>
            <p:ph idx="1"/>
          </p:nvPr>
        </p:nvSpPr>
        <p:spPr/>
        <p:txBody>
          <a:bodyPr>
            <a:normAutofit fontScale="92500" lnSpcReduction="10000"/>
          </a:bodyPr>
          <a:lstStyle/>
          <a:p>
            <a:r>
              <a:rPr lang="en-US" dirty="0" smtClean="0">
                <a:latin typeface="Action Man" pitchFamily="2" charset="0"/>
              </a:rPr>
              <a:t>What is beautiful?</a:t>
            </a:r>
          </a:p>
          <a:p>
            <a:pPr lvl="1"/>
            <a:r>
              <a:rPr lang="en-US" dirty="0" smtClean="0">
                <a:latin typeface="Action Man" pitchFamily="2" charset="0"/>
              </a:rPr>
              <a:t>That which “aims at its purpose” Aristotle</a:t>
            </a:r>
          </a:p>
          <a:p>
            <a:pPr lvl="2"/>
            <a:r>
              <a:rPr lang="en-US" dirty="0" smtClean="0">
                <a:latin typeface="Action Man" pitchFamily="2" charset="0"/>
              </a:rPr>
              <a:t>When we strive for perfection</a:t>
            </a:r>
          </a:p>
          <a:p>
            <a:r>
              <a:rPr lang="en-US" dirty="0" smtClean="0">
                <a:latin typeface="Action Man" pitchFamily="2" charset="0"/>
              </a:rPr>
              <a:t>How do the gods play into this? </a:t>
            </a:r>
          </a:p>
          <a:p>
            <a:pPr lvl="1"/>
            <a:r>
              <a:rPr lang="en-US" dirty="0" smtClean="0">
                <a:latin typeface="Action Man" pitchFamily="2" charset="0"/>
              </a:rPr>
              <a:t>“By searching for the Good we are better equipped to understand the world.” Plato </a:t>
            </a:r>
          </a:p>
          <a:p>
            <a:r>
              <a:rPr lang="en-US" dirty="0" smtClean="0">
                <a:latin typeface="Action Man" pitchFamily="2" charset="0"/>
              </a:rPr>
              <a:t>Two ways of achieving that purpose</a:t>
            </a:r>
          </a:p>
          <a:p>
            <a:pPr lvl="1"/>
            <a:r>
              <a:rPr lang="en-US" dirty="0" smtClean="0">
                <a:latin typeface="Action Man" pitchFamily="2" charset="0"/>
              </a:rPr>
              <a:t>Exploring the physical  (Aristotle)</a:t>
            </a:r>
          </a:p>
          <a:p>
            <a:pPr lvl="1"/>
            <a:r>
              <a:rPr lang="en-US" dirty="0" smtClean="0">
                <a:latin typeface="Action Man" pitchFamily="2" charset="0"/>
              </a:rPr>
              <a:t>Exploring the metaphysical (Plato)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304800"/>
            <a:ext cx="8229600" cy="1143000"/>
          </a:xfrm>
        </p:spPr>
        <p:txBody>
          <a:bodyPr>
            <a:normAutofit fontScale="90000"/>
          </a:bodyPr>
          <a:lstStyle/>
          <a:p>
            <a:pPr eaLnBrk="1" hangingPunct="1"/>
            <a:r>
              <a:rPr lang="en-US" dirty="0" smtClean="0"/>
              <a:t>So what is Archaic art seeking to do and why? </a:t>
            </a:r>
          </a:p>
        </p:txBody>
      </p:sp>
      <p:sp>
        <p:nvSpPr>
          <p:cNvPr id="4099" name="Rectangle 3"/>
          <p:cNvSpPr>
            <a:spLocks noGrp="1" noChangeArrowheads="1"/>
          </p:cNvSpPr>
          <p:nvPr>
            <p:ph idx="1"/>
          </p:nvPr>
        </p:nvSpPr>
        <p:spPr/>
        <p:txBody>
          <a:bodyPr/>
          <a:lstStyle/>
          <a:p>
            <a:pPr eaLnBrk="1" hangingPunct="1"/>
            <a:endParaRPr lang="en-US" smtClean="0"/>
          </a:p>
        </p:txBody>
      </p:sp>
      <p:pic>
        <p:nvPicPr>
          <p:cNvPr id="4100" name="Picture 4" descr="MantiklosApollo1"/>
          <p:cNvPicPr>
            <a:picLocks noChangeAspect="1" noChangeArrowheads="1"/>
          </p:cNvPicPr>
          <p:nvPr/>
        </p:nvPicPr>
        <p:blipFill>
          <a:blip r:embed="rId3" cstate="print"/>
          <a:srcRect/>
          <a:stretch>
            <a:fillRect/>
          </a:stretch>
        </p:blipFill>
        <p:spPr bwMode="auto">
          <a:xfrm>
            <a:off x="0" y="1506538"/>
            <a:ext cx="2514600" cy="5351462"/>
          </a:xfrm>
          <a:prstGeom prst="rect">
            <a:avLst/>
          </a:prstGeom>
          <a:noFill/>
          <a:ln w="9525">
            <a:noFill/>
            <a:miter lim="800000"/>
            <a:headEnd/>
            <a:tailEnd/>
          </a:ln>
        </p:spPr>
      </p:pic>
      <p:pic>
        <p:nvPicPr>
          <p:cNvPr id="4101" name="Picture 5" descr="Man&amp;Centaur1"/>
          <p:cNvPicPr>
            <a:picLocks noChangeAspect="1" noChangeArrowheads="1"/>
          </p:cNvPicPr>
          <p:nvPr/>
        </p:nvPicPr>
        <p:blipFill>
          <a:blip r:embed="rId4" cstate="print"/>
          <a:srcRect/>
          <a:stretch>
            <a:fillRect/>
          </a:stretch>
        </p:blipFill>
        <p:spPr bwMode="auto">
          <a:xfrm>
            <a:off x="5029200" y="1636713"/>
            <a:ext cx="4114800" cy="52212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endParaRPr lang="en-US" smtClean="0"/>
          </a:p>
        </p:txBody>
      </p:sp>
      <p:sp>
        <p:nvSpPr>
          <p:cNvPr id="5123" name="Rectangle 3"/>
          <p:cNvSpPr>
            <a:spLocks noGrp="1" noChangeArrowheads="1"/>
          </p:cNvSpPr>
          <p:nvPr>
            <p:ph idx="1"/>
          </p:nvPr>
        </p:nvSpPr>
        <p:spPr/>
        <p:txBody>
          <a:bodyPr/>
          <a:lstStyle/>
          <a:p>
            <a:pPr eaLnBrk="1" hangingPunct="1"/>
            <a:endParaRPr lang="en-US" smtClean="0"/>
          </a:p>
        </p:txBody>
      </p:sp>
      <p:pic>
        <p:nvPicPr>
          <p:cNvPr id="5124" name="Picture 4" descr="kroisos"/>
          <p:cNvPicPr>
            <a:picLocks noChangeAspect="1" noChangeArrowheads="1"/>
          </p:cNvPicPr>
          <p:nvPr/>
        </p:nvPicPr>
        <p:blipFill>
          <a:blip r:embed="rId3" cstate="print"/>
          <a:srcRect/>
          <a:stretch>
            <a:fillRect/>
          </a:stretch>
        </p:blipFill>
        <p:spPr bwMode="auto">
          <a:xfrm>
            <a:off x="0" y="0"/>
            <a:ext cx="4329113" cy="6858000"/>
          </a:xfrm>
          <a:prstGeom prst="rect">
            <a:avLst/>
          </a:prstGeom>
          <a:noFill/>
          <a:ln w="9525">
            <a:noFill/>
            <a:miter lim="800000"/>
            <a:headEnd/>
            <a:tailEnd/>
          </a:ln>
        </p:spPr>
      </p:pic>
      <p:pic>
        <p:nvPicPr>
          <p:cNvPr id="5125" name="Picture 5" descr="Mentuemhet"/>
          <p:cNvPicPr>
            <a:picLocks noChangeAspect="1" noChangeArrowheads="1"/>
          </p:cNvPicPr>
          <p:nvPr/>
        </p:nvPicPr>
        <p:blipFill>
          <a:blip r:embed="rId4" cstate="print"/>
          <a:srcRect/>
          <a:stretch>
            <a:fillRect/>
          </a:stretch>
        </p:blipFill>
        <p:spPr bwMode="auto">
          <a:xfrm>
            <a:off x="5927725" y="0"/>
            <a:ext cx="2378075"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ctrTitle" sz="quarter"/>
          </p:nvPr>
        </p:nvSpPr>
        <p:spPr/>
        <p:txBody>
          <a:bodyPr/>
          <a:lstStyle/>
          <a:p>
            <a:pPr eaLnBrk="1" hangingPunct="1"/>
            <a:endParaRPr lang="en-US" smtClean="0"/>
          </a:p>
        </p:txBody>
      </p:sp>
      <p:sp>
        <p:nvSpPr>
          <p:cNvPr id="7171" name="Rectangle 3"/>
          <p:cNvSpPr>
            <a:spLocks noGrp="1" noChangeArrowheads="1"/>
          </p:cNvSpPr>
          <p:nvPr>
            <p:ph type="subTitle" sz="quarter" idx="1"/>
          </p:nvPr>
        </p:nvSpPr>
        <p:spPr/>
        <p:txBody>
          <a:bodyPr/>
          <a:lstStyle/>
          <a:p>
            <a:pPr eaLnBrk="1" hangingPunct="1"/>
            <a:endParaRPr lang="en-US" smtClean="0"/>
          </a:p>
        </p:txBody>
      </p:sp>
      <p:pic>
        <p:nvPicPr>
          <p:cNvPr id="7172" name="Picture 4" descr="Andokides"/>
          <p:cNvPicPr>
            <a:picLocks noChangeAspect="1" noChangeArrowheads="1"/>
          </p:cNvPicPr>
          <p:nvPr/>
        </p:nvPicPr>
        <p:blipFill>
          <a:blip r:embed="rId3" cstate="print"/>
          <a:srcRect/>
          <a:stretch>
            <a:fillRect/>
          </a:stretch>
        </p:blipFill>
        <p:spPr bwMode="auto">
          <a:xfrm>
            <a:off x="381000" y="1941513"/>
            <a:ext cx="3124200" cy="4916487"/>
          </a:xfrm>
          <a:prstGeom prst="rect">
            <a:avLst/>
          </a:prstGeom>
          <a:noFill/>
          <a:ln w="9525">
            <a:noFill/>
            <a:miter lim="800000"/>
            <a:headEnd/>
            <a:tailEnd/>
          </a:ln>
        </p:spPr>
      </p:pic>
      <p:sp>
        <p:nvSpPr>
          <p:cNvPr id="7174" name="Rectangle 6"/>
          <p:cNvSpPr>
            <a:spLocks noChangeArrowheads="1"/>
          </p:cNvSpPr>
          <p:nvPr/>
        </p:nvSpPr>
        <p:spPr bwMode="auto">
          <a:xfrm>
            <a:off x="2209800" y="0"/>
            <a:ext cx="5486400" cy="1323439"/>
          </a:xfrm>
          <a:prstGeom prst="rect">
            <a:avLst/>
          </a:prstGeom>
          <a:noFill/>
          <a:ln w="9525">
            <a:noFill/>
            <a:miter lim="800000"/>
            <a:headEnd/>
            <a:tailEnd/>
          </a:ln>
        </p:spPr>
        <p:txBody>
          <a:bodyPr>
            <a:spAutoFit/>
          </a:bodyPr>
          <a:lstStyle/>
          <a:p>
            <a:r>
              <a:rPr lang="en-US" sz="4000" dirty="0"/>
              <a:t>So what is Archaic art seeking to do and why? </a:t>
            </a:r>
          </a:p>
        </p:txBody>
      </p:sp>
      <p:pic>
        <p:nvPicPr>
          <p:cNvPr id="7" name="Picture 4" descr="DipylonKrater1"/>
          <p:cNvPicPr>
            <a:picLocks noChangeAspect="1" noChangeArrowheads="1"/>
          </p:cNvPicPr>
          <p:nvPr/>
        </p:nvPicPr>
        <p:blipFill>
          <a:blip r:embed="rId4" cstate="print"/>
          <a:srcRect/>
          <a:stretch>
            <a:fillRect/>
          </a:stretch>
        </p:blipFill>
        <p:spPr bwMode="auto">
          <a:xfrm>
            <a:off x="4953000" y="1905000"/>
            <a:ext cx="3655131" cy="4953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marble">
  <a:themeElements>
    <a:clrScheme name="Professional 1">
      <a:dk1>
        <a:srgbClr val="000000"/>
      </a:dk1>
      <a:lt1>
        <a:srgbClr val="FFFFFF"/>
      </a:lt1>
      <a:dk2>
        <a:srgbClr val="000000"/>
      </a:dk2>
      <a:lt2>
        <a:srgbClr val="B2B2B2"/>
      </a:lt2>
      <a:accent1>
        <a:srgbClr val="6600FF"/>
      </a:accent1>
      <a:accent2>
        <a:srgbClr val="CC00FF"/>
      </a:accent2>
      <a:accent3>
        <a:srgbClr val="FFFFFF"/>
      </a:accent3>
      <a:accent4>
        <a:srgbClr val="000000"/>
      </a:accent4>
      <a:accent5>
        <a:srgbClr val="B8AAFF"/>
      </a:accent5>
      <a:accent6>
        <a:srgbClr val="B900E7"/>
      </a:accent6>
      <a:hlink>
        <a:srgbClr val="00CC99"/>
      </a:hlink>
      <a:folHlink>
        <a:srgbClr val="0099CC"/>
      </a:folHlink>
    </a:clrScheme>
    <a:fontScheme name="Professional">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rofessional 1">
        <a:dk1>
          <a:srgbClr val="000000"/>
        </a:dk1>
        <a:lt1>
          <a:srgbClr val="FFFFFF"/>
        </a:lt1>
        <a:dk2>
          <a:srgbClr val="000000"/>
        </a:dk2>
        <a:lt2>
          <a:srgbClr val="B2B2B2"/>
        </a:lt2>
        <a:accent1>
          <a:srgbClr val="6600FF"/>
        </a:accent1>
        <a:accent2>
          <a:srgbClr val="CC00FF"/>
        </a:accent2>
        <a:accent3>
          <a:srgbClr val="FFFFFF"/>
        </a:accent3>
        <a:accent4>
          <a:srgbClr val="000000"/>
        </a:accent4>
        <a:accent5>
          <a:srgbClr val="B8AAFF"/>
        </a:accent5>
        <a:accent6>
          <a:srgbClr val="B900E7"/>
        </a:accent6>
        <a:hlink>
          <a:srgbClr val="00CC99"/>
        </a:hlink>
        <a:folHlink>
          <a:srgbClr val="0099CC"/>
        </a:folHlink>
      </a:clrScheme>
      <a:clrMap bg1="lt1" tx1="dk1" bg2="lt2" tx2="dk2" accent1="accent1" accent2="accent2" accent3="accent3" accent4="accent4" accent5="accent5" accent6="accent6" hlink="hlink" folHlink="folHlink"/>
    </a:extraClrScheme>
    <a:extraClrScheme>
      <a:clrScheme name="Professional 2">
        <a:dk1>
          <a:srgbClr val="000000"/>
        </a:dk1>
        <a:lt1>
          <a:srgbClr val="FFFFFF"/>
        </a:lt1>
        <a:dk2>
          <a:srgbClr val="000000"/>
        </a:dk2>
        <a:lt2>
          <a:srgbClr val="B2B2B2"/>
        </a:lt2>
        <a:accent1>
          <a:srgbClr val="99CCFF"/>
        </a:accent1>
        <a:accent2>
          <a:srgbClr val="CCCCFF"/>
        </a:accent2>
        <a:accent3>
          <a:srgbClr val="FFFFFF"/>
        </a:accent3>
        <a:accent4>
          <a:srgbClr val="000000"/>
        </a:accent4>
        <a:accent5>
          <a:srgbClr val="CAE2FF"/>
        </a:accent5>
        <a:accent6>
          <a:srgbClr val="B9B9E7"/>
        </a:accent6>
        <a:hlink>
          <a:srgbClr val="FF99CC"/>
        </a:hlink>
        <a:folHlink>
          <a:srgbClr val="CBCBCB"/>
        </a:folHlink>
      </a:clrScheme>
      <a:clrMap bg1="lt1" tx1="dk1" bg2="lt2" tx2="dk2" accent1="accent1" accent2="accent2" accent3="accent3" accent4="accent4" accent5="accent5" accent6="accent6" hlink="hlink" folHlink="folHlink"/>
    </a:extraClrScheme>
    <a:extraClrScheme>
      <a:clrScheme name="Professional 3">
        <a:dk1>
          <a:srgbClr val="000000"/>
        </a:dk1>
        <a:lt1>
          <a:srgbClr val="FFFFFF"/>
        </a:lt1>
        <a:dk2>
          <a:srgbClr val="000000"/>
        </a:dk2>
        <a:lt2>
          <a:srgbClr val="B2B2B2"/>
        </a:lt2>
        <a:accent1>
          <a:srgbClr val="EAEAEA"/>
        </a:accent1>
        <a:accent2>
          <a:srgbClr val="5F5F5F"/>
        </a:accent2>
        <a:accent3>
          <a:srgbClr val="FFFFFF"/>
        </a:accent3>
        <a:accent4>
          <a:srgbClr val="000000"/>
        </a:accent4>
        <a:accent5>
          <a:srgbClr val="F3F3F3"/>
        </a:accent5>
        <a:accent6>
          <a:srgbClr val="555555"/>
        </a:accent6>
        <a:hlink>
          <a:srgbClr val="969696"/>
        </a:hlink>
        <a:folHlink>
          <a:srgbClr val="CBCBCB"/>
        </a:folHlink>
      </a:clrScheme>
      <a:clrMap bg1="lt1" tx1="dk1" bg2="lt2" tx2="dk2" accent1="accent1" accent2="accent2" accent3="accent3" accent4="accent4" accent5="accent5" accent6="accent6" hlink="hlink" folHlink="folHlink"/>
    </a:extraClrScheme>
    <a:extraClrScheme>
      <a:clrScheme name="Professional 4">
        <a:dk1>
          <a:srgbClr val="000000"/>
        </a:dk1>
        <a:lt1>
          <a:srgbClr val="FFFFFF"/>
        </a:lt1>
        <a:dk2>
          <a:srgbClr val="000000"/>
        </a:dk2>
        <a:lt2>
          <a:srgbClr val="B2B2B2"/>
        </a:lt2>
        <a:accent1>
          <a:srgbClr val="FF0033"/>
        </a:accent1>
        <a:accent2>
          <a:srgbClr val="CC6600"/>
        </a:accent2>
        <a:accent3>
          <a:srgbClr val="FFFFFF"/>
        </a:accent3>
        <a:accent4>
          <a:srgbClr val="000000"/>
        </a:accent4>
        <a:accent5>
          <a:srgbClr val="FFAAAD"/>
        </a:accent5>
        <a:accent6>
          <a:srgbClr val="B95C00"/>
        </a:accent6>
        <a:hlink>
          <a:srgbClr val="999933"/>
        </a:hlink>
        <a:folHlink>
          <a:srgbClr val="A50021"/>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marble</Template>
  <TotalTime>261</TotalTime>
  <Words>1955</Words>
  <Application>Microsoft Office PowerPoint</Application>
  <PresentationFormat>On-screen Show (4:3)</PresentationFormat>
  <Paragraphs>215</Paragraphs>
  <Slides>45</Slides>
  <Notes>13</Notes>
  <HiddenSlides>0</HiddenSlides>
  <MMClips>0</MMClips>
  <ScaleCrop>false</ScaleCrop>
  <HeadingPairs>
    <vt:vector size="4" baseType="variant">
      <vt:variant>
        <vt:lpstr>Theme</vt:lpstr>
      </vt:variant>
      <vt:variant>
        <vt:i4>1</vt:i4>
      </vt:variant>
      <vt:variant>
        <vt:lpstr>Slide Titles</vt:lpstr>
      </vt:variant>
      <vt:variant>
        <vt:i4>45</vt:i4>
      </vt:variant>
    </vt:vector>
  </HeadingPairs>
  <TitlesOfParts>
    <vt:vector size="46" baseType="lpstr">
      <vt:lpstr>marble</vt:lpstr>
      <vt:lpstr>Classical Greek Art</vt:lpstr>
      <vt:lpstr>Timeline</vt:lpstr>
      <vt:lpstr>Classical Greek art makes everything HAP-N</vt:lpstr>
      <vt:lpstr>Greece-  what was it about?</vt:lpstr>
      <vt:lpstr>Slide 5</vt:lpstr>
      <vt:lpstr>Important features of Greek art </vt:lpstr>
      <vt:lpstr>So what is Archaic art seeking to do and why? </vt:lpstr>
      <vt:lpstr>Slide 8</vt:lpstr>
      <vt:lpstr>Slide 9</vt:lpstr>
      <vt:lpstr>Kritios Boy Classical Greek 450 BCE KEY Piece</vt:lpstr>
      <vt:lpstr>Slide 11</vt:lpstr>
      <vt:lpstr>Riace Warrior Classical Greek 450 BCE</vt:lpstr>
      <vt:lpstr>Polykleitos Spear Bearer or Doryphoros Classical Greek- 450 BCE KEY PIECE</vt:lpstr>
      <vt:lpstr>Slide 14</vt:lpstr>
      <vt:lpstr>How can I remember that?  Sing the song!</vt:lpstr>
      <vt:lpstr>Myron Discus Thrower or Diskobolos Classical Greek 450 BCE</vt:lpstr>
      <vt:lpstr> Athena, Herakles, and Atlas from the Temple of Zeus  Classical Greek  450 BCE</vt:lpstr>
      <vt:lpstr>Slide 18</vt:lpstr>
      <vt:lpstr>Slide 19</vt:lpstr>
      <vt:lpstr>Slide 20</vt:lpstr>
      <vt:lpstr>Iktinos &amp; Kallikrates Parthenon Classical Greek- 420 BCE Key Piece</vt:lpstr>
      <vt:lpstr>Slide 22</vt:lpstr>
      <vt:lpstr>Slide 23</vt:lpstr>
      <vt:lpstr>Phidias Athena Parthenos (or the Virgin) Classical Greek 438 BCE</vt:lpstr>
      <vt:lpstr>Slide 25</vt:lpstr>
      <vt:lpstr>Helios and His Horses  pediment of Parthenon Classical Greek 420 BCE</vt:lpstr>
      <vt:lpstr>Slide 27</vt:lpstr>
      <vt:lpstr>The Seated Goddessess pediment of the Partheneon Classical Greek 420 BCE</vt:lpstr>
      <vt:lpstr>Slide 29</vt:lpstr>
      <vt:lpstr>Nike Adjusting her Sandal from the Temple of Athena Nike,  Classical Greek c. 420 BCE</vt:lpstr>
      <vt:lpstr>Slide 31</vt:lpstr>
      <vt:lpstr>Slide 32</vt:lpstr>
      <vt:lpstr>Slide 33</vt:lpstr>
      <vt:lpstr> Erechtheion  Classical Greek  c. 420 BCE </vt:lpstr>
      <vt:lpstr>Peloponnesian War</vt:lpstr>
      <vt:lpstr>But how did this affect art?</vt:lpstr>
      <vt:lpstr>Praxiteles Hermes and the Infant Dionysus Late Classical Greek- 350 BCE Key Piece</vt:lpstr>
      <vt:lpstr>Slide 38</vt:lpstr>
      <vt:lpstr>Praxiteles Aphrodite of Knidos Late Classical Greek 350 BCE Key Piece</vt:lpstr>
      <vt:lpstr>Lysippos The Scraper (Apoxymenos) Late Classical Greek 330 BCE Key Piece</vt:lpstr>
      <vt:lpstr>Slide 41</vt:lpstr>
      <vt:lpstr>Slide 42</vt:lpstr>
      <vt:lpstr>Slide 43</vt:lpstr>
      <vt:lpstr>Slide 44</vt:lpstr>
      <vt:lpstr>End of Classical Greece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New Michelle</dc:creator>
  <cp:lastModifiedBy>reberly</cp:lastModifiedBy>
  <cp:revision>45</cp:revision>
  <dcterms:created xsi:type="dcterms:W3CDTF">2012-09-23T20:13:27Z</dcterms:created>
  <dcterms:modified xsi:type="dcterms:W3CDTF">2012-10-25T14:02:12Z</dcterms:modified>
</cp:coreProperties>
</file>